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 id="2147484497" r:id="rId2"/>
  </p:sldMasterIdLst>
  <p:notesMasterIdLst>
    <p:notesMasterId r:id="rId20"/>
  </p:notesMasterIdLst>
  <p:handoutMasterIdLst>
    <p:handoutMasterId r:id="rId21"/>
  </p:handoutMasterIdLst>
  <p:sldIdLst>
    <p:sldId id="256" r:id="rId3"/>
    <p:sldId id="274"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3" r:id="rId19"/>
  </p:sldIdLst>
  <p:sldSz cx="9144000" cy="6858000" type="screen4x3"/>
  <p:notesSz cx="7010400" cy="9296400"/>
  <p:defaultTex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a:cs typeface="ＭＳ Ｐゴシック"/>
      </a:defRPr>
    </a:lvl1pPr>
    <a:lvl2pPr marL="457200" algn="l" defTabSz="457200" rtl="0" fontAlgn="base">
      <a:spcBef>
        <a:spcPct val="0"/>
      </a:spcBef>
      <a:spcAft>
        <a:spcPct val="0"/>
      </a:spcAft>
      <a:defRPr kern="1200">
        <a:solidFill>
          <a:schemeClr val="tx1"/>
        </a:solidFill>
        <a:latin typeface="Arial" pitchFamily="34" charset="0"/>
        <a:ea typeface="ＭＳ Ｐゴシック"/>
        <a:cs typeface="ＭＳ Ｐゴシック"/>
      </a:defRPr>
    </a:lvl2pPr>
    <a:lvl3pPr marL="914400" algn="l" defTabSz="457200" rtl="0" fontAlgn="base">
      <a:spcBef>
        <a:spcPct val="0"/>
      </a:spcBef>
      <a:spcAft>
        <a:spcPct val="0"/>
      </a:spcAft>
      <a:defRPr kern="1200">
        <a:solidFill>
          <a:schemeClr val="tx1"/>
        </a:solidFill>
        <a:latin typeface="Arial" pitchFamily="34" charset="0"/>
        <a:ea typeface="ＭＳ Ｐゴシック"/>
        <a:cs typeface="ＭＳ Ｐゴシック"/>
      </a:defRPr>
    </a:lvl3pPr>
    <a:lvl4pPr marL="1371600" algn="l" defTabSz="457200" rtl="0" fontAlgn="base">
      <a:spcBef>
        <a:spcPct val="0"/>
      </a:spcBef>
      <a:spcAft>
        <a:spcPct val="0"/>
      </a:spcAft>
      <a:defRPr kern="1200">
        <a:solidFill>
          <a:schemeClr val="tx1"/>
        </a:solidFill>
        <a:latin typeface="Arial" pitchFamily="34" charset="0"/>
        <a:ea typeface="ＭＳ Ｐゴシック"/>
        <a:cs typeface="ＭＳ Ｐゴシック"/>
      </a:defRPr>
    </a:lvl4pPr>
    <a:lvl5pPr marL="1828800" algn="l" defTabSz="457200" rtl="0" fontAlgn="base">
      <a:spcBef>
        <a:spcPct val="0"/>
      </a:spcBef>
      <a:spcAft>
        <a:spcPct val="0"/>
      </a:spcAft>
      <a:defRPr kern="1200">
        <a:solidFill>
          <a:schemeClr val="tx1"/>
        </a:solidFill>
        <a:latin typeface="Arial" pitchFamily="34" charset="0"/>
        <a:ea typeface="ＭＳ Ｐゴシック"/>
        <a:cs typeface="ＭＳ Ｐゴシック"/>
      </a:defRPr>
    </a:lvl5pPr>
    <a:lvl6pPr marL="2286000" algn="l" defTabSz="914400" rtl="0" eaLnBrk="1" latinLnBrk="0" hangingPunct="1">
      <a:defRPr kern="1200">
        <a:solidFill>
          <a:schemeClr val="tx1"/>
        </a:solidFill>
        <a:latin typeface="Arial" pitchFamily="34" charset="0"/>
        <a:ea typeface="ＭＳ Ｐゴシック"/>
        <a:cs typeface="ＭＳ Ｐゴシック"/>
      </a:defRPr>
    </a:lvl6pPr>
    <a:lvl7pPr marL="2743200" algn="l" defTabSz="914400" rtl="0" eaLnBrk="1" latinLnBrk="0" hangingPunct="1">
      <a:defRPr kern="1200">
        <a:solidFill>
          <a:schemeClr val="tx1"/>
        </a:solidFill>
        <a:latin typeface="Arial" pitchFamily="34" charset="0"/>
        <a:ea typeface="ＭＳ Ｐゴシック"/>
        <a:cs typeface="ＭＳ Ｐゴシック"/>
      </a:defRPr>
    </a:lvl7pPr>
    <a:lvl8pPr marL="3200400" algn="l" defTabSz="914400" rtl="0" eaLnBrk="1" latinLnBrk="0" hangingPunct="1">
      <a:defRPr kern="1200">
        <a:solidFill>
          <a:schemeClr val="tx1"/>
        </a:solidFill>
        <a:latin typeface="Arial" pitchFamily="34" charset="0"/>
        <a:ea typeface="ＭＳ Ｐゴシック"/>
        <a:cs typeface="ＭＳ Ｐゴシック"/>
      </a:defRPr>
    </a:lvl8pPr>
    <a:lvl9pPr marL="3657600" algn="l" defTabSz="914400" rtl="0" eaLnBrk="1" latinLnBrk="0" hangingPunct="1">
      <a:defRPr kern="1200">
        <a:solidFill>
          <a:schemeClr val="tx1"/>
        </a:solidFill>
        <a:latin typeface="Arial" pitchFamily="34" charset="0"/>
        <a:ea typeface="ＭＳ Ｐゴシック"/>
        <a:cs typeface="ＭＳ Ｐゴシック"/>
      </a:defRPr>
    </a:lvl9pPr>
  </p:defaultTextStyle>
  <p:extLst>
    <p:ext uri="{EFAFB233-063F-42B5-8137-9DF3F51BA10A}">
      <p15:sldGuideLst xmlns:p15="http://schemas.microsoft.com/office/powerpoint/2012/main" xmlns="">
        <p15:guide id="1" orient="horz" pos="2101">
          <p15:clr>
            <a:srgbClr val="A4A3A4"/>
          </p15:clr>
        </p15:guide>
        <p15:guide id="2" pos="2876">
          <p15:clr>
            <a:srgbClr val="A4A3A4"/>
          </p15:clr>
        </p15:guide>
      </p15:sldGuideLst>
    </p:ext>
    <p:ext uri="{2D200454-40CA-4A62-9FC3-DE9A4176ACB9}">
      <p15:notesGuideLst xmlns:p15="http://schemas.microsoft.com/office/powerpoint/2012/main" xmlns="">
        <p15:guide id="1" orient="horz" pos="2928">
          <p15:clr>
            <a:srgbClr val="A4A3A4"/>
          </p15:clr>
        </p15:guide>
        <p15:guide id="2" pos="220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erstenfeld, Adam (Intern)" initials="G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9"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D087"/>
    <a:srgbClr val="162E5B"/>
    <a:srgbClr val="FFFF00"/>
    <a:srgbClr val="1A34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15221" autoAdjust="0"/>
    <p:restoredTop sz="79606" autoAdjust="0"/>
  </p:normalViewPr>
  <p:slideViewPr>
    <p:cSldViewPr snapToGrid="0" snapToObjects="1">
      <p:cViewPr>
        <p:scale>
          <a:sx n="75" d="100"/>
          <a:sy n="75" d="100"/>
        </p:scale>
        <p:origin x="-2664" y="-1002"/>
      </p:cViewPr>
      <p:guideLst>
        <p:guide orient="horz" pos="2101"/>
        <p:guide pos="287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296"/>
    </p:cViewPr>
  </p:sorterViewPr>
  <p:notesViewPr>
    <p:cSldViewPr snapToGrid="0" snapToObjects="1">
      <p:cViewPr>
        <p:scale>
          <a:sx n="80" d="100"/>
          <a:sy n="80" d="100"/>
        </p:scale>
        <p:origin x="-2717" y="499"/>
      </p:cViewPr>
      <p:guideLst>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solidFill>
                  <a:schemeClr val="bg1"/>
                </a:solidFill>
              </a:defRPr>
            </a:pPr>
            <a:r>
              <a:rPr lang="en-US" dirty="0">
                <a:solidFill>
                  <a:schemeClr val="bg1"/>
                </a:solidFill>
              </a:rPr>
              <a:t>Number of Applications Received</a:t>
            </a:r>
          </a:p>
        </c:rich>
      </c:tx>
      <c:overlay val="0"/>
    </c:title>
    <c:autoTitleDeleted val="0"/>
    <c:plotArea>
      <c:layout/>
      <c:barChart>
        <c:barDir val="col"/>
        <c:grouping val="clustered"/>
        <c:varyColors val="0"/>
        <c:ser>
          <c:idx val="0"/>
          <c:order val="0"/>
          <c:spPr>
            <a:solidFill>
              <a:srgbClr val="FFC000"/>
            </a:solidFill>
          </c:spPr>
          <c:invertIfNegative val="0"/>
          <c:dPt>
            <c:idx val="3"/>
            <c:invertIfNegative val="0"/>
            <c:bubble3D val="0"/>
            <c:spPr>
              <a:solidFill>
                <a:srgbClr val="92D050"/>
              </a:solidFill>
              <a:ln>
                <a:noFill/>
              </a:ln>
            </c:spPr>
          </c:dPt>
          <c:dPt>
            <c:idx val="4"/>
            <c:invertIfNegative val="0"/>
            <c:bubble3D val="0"/>
            <c:spPr>
              <a:solidFill>
                <a:srgbClr val="92D050"/>
              </a:solidFill>
            </c:spPr>
          </c:dPt>
          <c:dLbls>
            <c:spPr>
              <a:noFill/>
              <a:ln>
                <a:noFill/>
              </a:ln>
              <a:effectLst/>
            </c:spPr>
            <c:txPr>
              <a:bodyPr/>
              <a:lstStyle/>
              <a:p>
                <a:pPr>
                  <a:defRPr sz="1400" b="1">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Sheet1!$A$16:$A$20</c:f>
              <c:strCache>
                <c:ptCount val="5"/>
                <c:pt idx="0">
                  <c:v>FY 2009</c:v>
                </c:pt>
                <c:pt idx="1">
                  <c:v>FY 2010</c:v>
                </c:pt>
                <c:pt idx="2">
                  <c:v>FY 2011</c:v>
                </c:pt>
                <c:pt idx="3">
                  <c:v>FY 2012</c:v>
                </c:pt>
                <c:pt idx="4">
                  <c:v>FY 2013</c:v>
                </c:pt>
              </c:strCache>
            </c:strRef>
          </c:cat>
          <c:val>
            <c:numRef>
              <c:f>Sheet1!$B$16:$B$20</c:f>
              <c:numCache>
                <c:formatCode>#,##0</c:formatCode>
                <c:ptCount val="5"/>
                <c:pt idx="0">
                  <c:v>1425</c:v>
                </c:pt>
                <c:pt idx="1">
                  <c:v>1456</c:v>
                </c:pt>
                <c:pt idx="2">
                  <c:v>1492</c:v>
                </c:pt>
                <c:pt idx="3">
                  <c:v>1587</c:v>
                </c:pt>
                <c:pt idx="4">
                  <c:v>1418</c:v>
                </c:pt>
              </c:numCache>
            </c:numRef>
          </c:val>
        </c:ser>
        <c:dLbls>
          <c:dLblPos val="ctr"/>
          <c:showLegendKey val="0"/>
          <c:showVal val="1"/>
          <c:showCatName val="0"/>
          <c:showSerName val="0"/>
          <c:showPercent val="0"/>
          <c:showBubbleSize val="0"/>
        </c:dLbls>
        <c:gapWidth val="39"/>
        <c:axId val="108219776"/>
        <c:axId val="108260352"/>
      </c:barChart>
      <c:catAx>
        <c:axId val="108219776"/>
        <c:scaling>
          <c:orientation val="minMax"/>
        </c:scaling>
        <c:delete val="0"/>
        <c:axPos val="b"/>
        <c:numFmt formatCode="General" sourceLinked="0"/>
        <c:majorTickMark val="out"/>
        <c:minorTickMark val="none"/>
        <c:tickLblPos val="nextTo"/>
        <c:txPr>
          <a:bodyPr/>
          <a:lstStyle/>
          <a:p>
            <a:pPr>
              <a:defRPr sz="1200" b="1">
                <a:solidFill>
                  <a:schemeClr val="bg1"/>
                </a:solidFill>
              </a:defRPr>
            </a:pPr>
            <a:endParaRPr lang="en-US"/>
          </a:p>
        </c:txPr>
        <c:crossAx val="108260352"/>
        <c:crosses val="autoZero"/>
        <c:auto val="1"/>
        <c:lblAlgn val="ctr"/>
        <c:lblOffset val="100"/>
        <c:noMultiLvlLbl val="0"/>
      </c:catAx>
      <c:valAx>
        <c:axId val="108260352"/>
        <c:scaling>
          <c:orientation val="minMax"/>
        </c:scaling>
        <c:delete val="0"/>
        <c:axPos val="l"/>
        <c:majorGridlines/>
        <c:numFmt formatCode="#,##0" sourceLinked="1"/>
        <c:majorTickMark val="out"/>
        <c:minorTickMark val="none"/>
        <c:tickLblPos val="nextTo"/>
        <c:txPr>
          <a:bodyPr/>
          <a:lstStyle/>
          <a:p>
            <a:pPr>
              <a:defRPr sz="1100" b="1">
                <a:solidFill>
                  <a:schemeClr val="bg1"/>
                </a:solidFill>
              </a:defRPr>
            </a:pPr>
            <a:endParaRPr lang="en-US"/>
          </a:p>
        </c:txPr>
        <c:crossAx val="108219776"/>
        <c:crosses val="autoZero"/>
        <c:crossBetween val="between"/>
      </c:valAx>
    </c:plotArea>
    <c:plotVisOnly val="1"/>
    <c:dispBlanksAs val="gap"/>
    <c:showDLblsOverMax val="0"/>
  </c:chart>
  <c:externalData r:id="rId1">
    <c:autoUpdate val="0"/>
  </c:externalData>
</c:chartSpace>
</file>

<file path=ppt/comments/comment1.xml><?xml version="1.0" encoding="utf-8"?>
<p:cmLst xmlns:a="http://schemas.openxmlformats.org/drawingml/2006/main" xmlns:r="http://schemas.openxmlformats.org/officeDocument/2006/relationships" xmlns:p="http://schemas.openxmlformats.org/presentationml/2006/main">
  <p:cm authorId="0" dt="2015-10-09T17:32:13.836" idx="1">
    <p:pos x="10" y="10"/>
    <p:text/>
  </p:cm>
</p:cmLst>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3ABDB7-800C-47B4-B9AD-D182B2170298}" type="doc">
      <dgm:prSet loTypeId="urn:microsoft.com/office/officeart/2005/8/layout/pyramid1" loCatId="pyramid" qsTypeId="urn:microsoft.com/office/officeart/2005/8/quickstyle/simple1" qsCatId="simple" csTypeId="urn:microsoft.com/office/officeart/2005/8/colors/accent1_4" csCatId="accent1" phldr="1"/>
      <dgm:spPr/>
    </dgm:pt>
    <dgm:pt modelId="{A94BCA19-C3AA-4BBE-9F3A-1089B7D7D82A}">
      <dgm:prSet phldrT="[Text]" custT="1"/>
      <dgm:spPr>
        <a:ln w="177800">
          <a:solidFill>
            <a:schemeClr val="accent6"/>
          </a:solidFill>
        </a:ln>
      </dgm:spPr>
      <dgm:t>
        <a:bodyPr/>
        <a:lstStyle/>
        <a:p>
          <a:pPr>
            <a:lnSpc>
              <a:spcPct val="100000"/>
            </a:lnSpc>
            <a:spcAft>
              <a:spcPts val="0"/>
            </a:spcAft>
          </a:pPr>
          <a:endParaRPr lang="en-US" sz="1600" b="1" kern="1400" baseline="0" dirty="0" smtClean="0"/>
        </a:p>
        <a:p>
          <a:pPr>
            <a:lnSpc>
              <a:spcPct val="100000"/>
            </a:lnSpc>
            <a:spcAft>
              <a:spcPts val="0"/>
            </a:spcAft>
          </a:pPr>
          <a:r>
            <a:rPr lang="en-US" sz="1600" b="1" kern="1400" baseline="0" dirty="0" smtClean="0"/>
            <a:t>Healthy</a:t>
          </a:r>
        </a:p>
        <a:p>
          <a:pPr>
            <a:lnSpc>
              <a:spcPct val="100000"/>
            </a:lnSpc>
            <a:spcAft>
              <a:spcPts val="0"/>
            </a:spcAft>
          </a:pPr>
          <a:r>
            <a:rPr lang="en-US" sz="1600" b="1" kern="1400" baseline="0" dirty="0" smtClean="0"/>
            <a:t>Business Ecosystem</a:t>
          </a:r>
          <a:endParaRPr lang="en-US" sz="1600" b="1" kern="1400" baseline="0" dirty="0"/>
        </a:p>
      </dgm:t>
    </dgm:pt>
    <dgm:pt modelId="{35C9B8F4-308B-467E-90CC-0454ABC6E1BC}" type="parTrans" cxnId="{A7E7E309-810F-451C-92B1-8D648441E448}">
      <dgm:prSet/>
      <dgm:spPr/>
      <dgm:t>
        <a:bodyPr/>
        <a:lstStyle/>
        <a:p>
          <a:endParaRPr lang="en-US"/>
        </a:p>
      </dgm:t>
    </dgm:pt>
    <dgm:pt modelId="{7EDC117A-09BE-4FD6-A97A-7388BFC62F71}" type="sibTrans" cxnId="{A7E7E309-810F-451C-92B1-8D648441E448}">
      <dgm:prSet/>
      <dgm:spPr/>
      <dgm:t>
        <a:bodyPr/>
        <a:lstStyle/>
        <a:p>
          <a:endParaRPr lang="en-US"/>
        </a:p>
      </dgm:t>
    </dgm:pt>
    <dgm:pt modelId="{358E15CF-351F-4391-AE1D-8C4A38A614EC}">
      <dgm:prSet phldrT="[Text]" custT="1"/>
      <dgm:spPr>
        <a:ln w="177800">
          <a:solidFill>
            <a:schemeClr val="accent6"/>
          </a:solidFill>
        </a:ln>
      </dgm:spPr>
      <dgm:t>
        <a:bodyPr/>
        <a:lstStyle/>
        <a:p>
          <a:r>
            <a:rPr lang="en-US" sz="2000" b="1" dirty="0" smtClean="0"/>
            <a:t>Engines of Innovation</a:t>
          </a:r>
          <a:endParaRPr lang="en-US" sz="2000" b="1" dirty="0"/>
        </a:p>
      </dgm:t>
    </dgm:pt>
    <dgm:pt modelId="{64EDBB51-B681-44E0-A98D-A3879543F441}" type="parTrans" cxnId="{B5E0F50D-4B21-4900-9D27-F5227E3A8781}">
      <dgm:prSet/>
      <dgm:spPr/>
      <dgm:t>
        <a:bodyPr/>
        <a:lstStyle/>
        <a:p>
          <a:endParaRPr lang="en-US"/>
        </a:p>
      </dgm:t>
    </dgm:pt>
    <dgm:pt modelId="{DDC66DBC-6B13-4A02-8B44-4C876D86E1BC}" type="sibTrans" cxnId="{B5E0F50D-4B21-4900-9D27-F5227E3A8781}">
      <dgm:prSet/>
      <dgm:spPr/>
      <dgm:t>
        <a:bodyPr/>
        <a:lstStyle/>
        <a:p>
          <a:endParaRPr lang="en-US"/>
        </a:p>
      </dgm:t>
    </dgm:pt>
    <dgm:pt modelId="{5F8AE0D9-9959-47D3-B576-FBA9F8AF17C8}">
      <dgm:prSet phldrT="[Text]"/>
      <dgm:spPr>
        <a:ln w="177800">
          <a:solidFill>
            <a:schemeClr val="accent6"/>
          </a:solidFill>
        </a:ln>
      </dgm:spPr>
      <dgm:t>
        <a:bodyPr/>
        <a:lstStyle/>
        <a:p>
          <a:r>
            <a:rPr lang="en-US" b="1" dirty="0" smtClean="0"/>
            <a:t>Basic Infrastructure</a:t>
          </a:r>
          <a:endParaRPr lang="en-US" b="1" dirty="0"/>
        </a:p>
      </dgm:t>
    </dgm:pt>
    <dgm:pt modelId="{DBE2FC82-C673-4C76-8145-81A72DEA635B}" type="parTrans" cxnId="{5C180B61-6163-4D98-AFEA-A2A01DF43F29}">
      <dgm:prSet/>
      <dgm:spPr/>
      <dgm:t>
        <a:bodyPr/>
        <a:lstStyle/>
        <a:p>
          <a:endParaRPr lang="en-US"/>
        </a:p>
      </dgm:t>
    </dgm:pt>
    <dgm:pt modelId="{B81DA95A-8EF1-4919-9AA2-1CF52CA7EA65}" type="sibTrans" cxnId="{5C180B61-6163-4D98-AFEA-A2A01DF43F29}">
      <dgm:prSet/>
      <dgm:spPr/>
      <dgm:t>
        <a:bodyPr/>
        <a:lstStyle/>
        <a:p>
          <a:endParaRPr lang="en-US"/>
        </a:p>
      </dgm:t>
    </dgm:pt>
    <dgm:pt modelId="{BE45DD62-6A00-41B7-A792-59BF12A909EB}">
      <dgm:prSet phldrT="[Text]" custT="1"/>
      <dgm:spPr>
        <a:ln w="177800">
          <a:solidFill>
            <a:schemeClr val="accent6"/>
          </a:solidFill>
        </a:ln>
      </dgm:spPr>
      <dgm:t>
        <a:bodyPr/>
        <a:lstStyle/>
        <a:p>
          <a:r>
            <a:rPr lang="en-US" sz="2600" b="1" dirty="0" smtClean="0"/>
            <a:t>Business Support</a:t>
          </a:r>
          <a:endParaRPr lang="en-US" sz="2600" b="1" dirty="0"/>
        </a:p>
      </dgm:t>
    </dgm:pt>
    <dgm:pt modelId="{8BF3AE48-6BC2-4EE6-8B60-B74104C501A7}" type="parTrans" cxnId="{906916E3-82A7-4DCD-A154-E735775E2798}">
      <dgm:prSet/>
      <dgm:spPr/>
      <dgm:t>
        <a:bodyPr/>
        <a:lstStyle/>
        <a:p>
          <a:endParaRPr lang="en-US"/>
        </a:p>
      </dgm:t>
    </dgm:pt>
    <dgm:pt modelId="{C80445DA-E5A5-4034-B6D3-C02C734F823E}" type="sibTrans" cxnId="{906916E3-82A7-4DCD-A154-E735775E2798}">
      <dgm:prSet/>
      <dgm:spPr/>
      <dgm:t>
        <a:bodyPr/>
        <a:lstStyle/>
        <a:p>
          <a:endParaRPr lang="en-US"/>
        </a:p>
      </dgm:t>
    </dgm:pt>
    <dgm:pt modelId="{43FC0D4B-2253-44E9-9F04-47C05B361E7B}">
      <dgm:prSet phldrT="[Text]"/>
      <dgm:spPr>
        <a:ln w="177800">
          <a:solidFill>
            <a:schemeClr val="accent6"/>
          </a:solidFill>
        </a:ln>
      </dgm:spPr>
      <dgm:t>
        <a:bodyPr/>
        <a:lstStyle/>
        <a:p>
          <a:r>
            <a:rPr lang="en-US" b="1" dirty="0" smtClean="0"/>
            <a:t>Technology Infrastructure </a:t>
          </a:r>
          <a:endParaRPr lang="en-US" b="1" dirty="0"/>
        </a:p>
      </dgm:t>
    </dgm:pt>
    <dgm:pt modelId="{FDEAE44C-CB12-4867-858B-89834F5D9A9A}" type="parTrans" cxnId="{417ADB6A-1F75-43DA-86B0-F392BA921E23}">
      <dgm:prSet/>
      <dgm:spPr/>
      <dgm:t>
        <a:bodyPr/>
        <a:lstStyle/>
        <a:p>
          <a:endParaRPr lang="en-US"/>
        </a:p>
      </dgm:t>
    </dgm:pt>
    <dgm:pt modelId="{E8511115-7317-4186-856E-463D07CF862F}" type="sibTrans" cxnId="{417ADB6A-1F75-43DA-86B0-F392BA921E23}">
      <dgm:prSet/>
      <dgm:spPr/>
      <dgm:t>
        <a:bodyPr/>
        <a:lstStyle/>
        <a:p>
          <a:endParaRPr lang="en-US"/>
        </a:p>
      </dgm:t>
    </dgm:pt>
    <dgm:pt modelId="{001A2DA5-D3F4-4BFC-A925-4FCFEA456F58}" type="pres">
      <dgm:prSet presAssocID="{FE3ABDB7-800C-47B4-B9AD-D182B2170298}" presName="Name0" presStyleCnt="0">
        <dgm:presLayoutVars>
          <dgm:dir/>
          <dgm:animLvl val="lvl"/>
          <dgm:resizeHandles val="exact"/>
        </dgm:presLayoutVars>
      </dgm:prSet>
      <dgm:spPr/>
    </dgm:pt>
    <dgm:pt modelId="{E1A3A15D-690E-4F3B-BD7D-A382400F32E5}" type="pres">
      <dgm:prSet presAssocID="{A94BCA19-C3AA-4BBE-9F3A-1089B7D7D82A}" presName="Name8" presStyleCnt="0"/>
      <dgm:spPr/>
    </dgm:pt>
    <dgm:pt modelId="{571997E1-1F1B-42B7-8EBC-CF139BF22477}" type="pres">
      <dgm:prSet presAssocID="{A94BCA19-C3AA-4BBE-9F3A-1089B7D7D82A}" presName="level" presStyleLbl="node1" presStyleIdx="0" presStyleCnt="5" custScaleX="98103" custScaleY="134064" custLinFactNeighborX="2062" custLinFactNeighborY="6656">
        <dgm:presLayoutVars>
          <dgm:chMax val="1"/>
          <dgm:bulletEnabled val="1"/>
        </dgm:presLayoutVars>
      </dgm:prSet>
      <dgm:spPr/>
      <dgm:t>
        <a:bodyPr/>
        <a:lstStyle/>
        <a:p>
          <a:endParaRPr lang="en-US"/>
        </a:p>
      </dgm:t>
    </dgm:pt>
    <dgm:pt modelId="{2BB997C6-1B6B-4E60-890A-CA03CB9069F9}" type="pres">
      <dgm:prSet presAssocID="{A94BCA19-C3AA-4BBE-9F3A-1089B7D7D82A}" presName="levelTx" presStyleLbl="revTx" presStyleIdx="0" presStyleCnt="0">
        <dgm:presLayoutVars>
          <dgm:chMax val="1"/>
          <dgm:bulletEnabled val="1"/>
        </dgm:presLayoutVars>
      </dgm:prSet>
      <dgm:spPr/>
      <dgm:t>
        <a:bodyPr/>
        <a:lstStyle/>
        <a:p>
          <a:endParaRPr lang="en-US"/>
        </a:p>
      </dgm:t>
    </dgm:pt>
    <dgm:pt modelId="{3DDE3731-CD3F-49CD-83C7-5B6CC132775C}" type="pres">
      <dgm:prSet presAssocID="{358E15CF-351F-4391-AE1D-8C4A38A614EC}" presName="Name8" presStyleCnt="0"/>
      <dgm:spPr/>
    </dgm:pt>
    <dgm:pt modelId="{4A2C71F5-0C5D-4CA2-8E56-EBE35C6E55F2}" type="pres">
      <dgm:prSet presAssocID="{358E15CF-351F-4391-AE1D-8C4A38A614EC}" presName="level" presStyleLbl="node1" presStyleIdx="1" presStyleCnt="5" custScaleX="95461" custScaleY="89904" custLinFactNeighborX="1051" custLinFactNeighborY="-643">
        <dgm:presLayoutVars>
          <dgm:chMax val="1"/>
          <dgm:bulletEnabled val="1"/>
        </dgm:presLayoutVars>
      </dgm:prSet>
      <dgm:spPr/>
      <dgm:t>
        <a:bodyPr/>
        <a:lstStyle/>
        <a:p>
          <a:endParaRPr lang="en-US"/>
        </a:p>
      </dgm:t>
    </dgm:pt>
    <dgm:pt modelId="{3F1544FB-955B-4952-BB9F-495CB61D75FD}" type="pres">
      <dgm:prSet presAssocID="{358E15CF-351F-4391-AE1D-8C4A38A614EC}" presName="levelTx" presStyleLbl="revTx" presStyleIdx="0" presStyleCnt="0">
        <dgm:presLayoutVars>
          <dgm:chMax val="1"/>
          <dgm:bulletEnabled val="1"/>
        </dgm:presLayoutVars>
      </dgm:prSet>
      <dgm:spPr/>
      <dgm:t>
        <a:bodyPr/>
        <a:lstStyle/>
        <a:p>
          <a:endParaRPr lang="en-US"/>
        </a:p>
      </dgm:t>
    </dgm:pt>
    <dgm:pt modelId="{DED6F402-638D-4B53-A4EA-0BC2A194949D}" type="pres">
      <dgm:prSet presAssocID="{BE45DD62-6A00-41B7-A792-59BF12A909EB}" presName="Name8" presStyleCnt="0"/>
      <dgm:spPr/>
    </dgm:pt>
    <dgm:pt modelId="{14761954-3AB7-4CF3-972B-890A338D67B1}" type="pres">
      <dgm:prSet presAssocID="{BE45DD62-6A00-41B7-A792-59BF12A909EB}" presName="level" presStyleLbl="node1" presStyleIdx="2" presStyleCnt="5" custScaleX="96992" custLinFactNeighborX="514">
        <dgm:presLayoutVars>
          <dgm:chMax val="1"/>
          <dgm:bulletEnabled val="1"/>
        </dgm:presLayoutVars>
      </dgm:prSet>
      <dgm:spPr/>
      <dgm:t>
        <a:bodyPr/>
        <a:lstStyle/>
        <a:p>
          <a:endParaRPr lang="en-US"/>
        </a:p>
      </dgm:t>
    </dgm:pt>
    <dgm:pt modelId="{B1795EAA-4076-453A-B9C0-E98E9D5FE13C}" type="pres">
      <dgm:prSet presAssocID="{BE45DD62-6A00-41B7-A792-59BF12A909EB}" presName="levelTx" presStyleLbl="revTx" presStyleIdx="0" presStyleCnt="0">
        <dgm:presLayoutVars>
          <dgm:chMax val="1"/>
          <dgm:bulletEnabled val="1"/>
        </dgm:presLayoutVars>
      </dgm:prSet>
      <dgm:spPr/>
      <dgm:t>
        <a:bodyPr/>
        <a:lstStyle/>
        <a:p>
          <a:endParaRPr lang="en-US"/>
        </a:p>
      </dgm:t>
    </dgm:pt>
    <dgm:pt modelId="{8A44ED4B-7F49-4A12-98F8-8A1F3DAB46E1}" type="pres">
      <dgm:prSet presAssocID="{43FC0D4B-2253-44E9-9F04-47C05B361E7B}" presName="Name8" presStyleCnt="0"/>
      <dgm:spPr/>
    </dgm:pt>
    <dgm:pt modelId="{5B74A942-C431-4E7B-9D19-E3ED28C9E990}" type="pres">
      <dgm:prSet presAssocID="{43FC0D4B-2253-44E9-9F04-47C05B361E7B}" presName="level" presStyleLbl="node1" presStyleIdx="3" presStyleCnt="5" custScaleX="97496" custLinFactNeighborX="315">
        <dgm:presLayoutVars>
          <dgm:chMax val="1"/>
          <dgm:bulletEnabled val="1"/>
        </dgm:presLayoutVars>
      </dgm:prSet>
      <dgm:spPr/>
      <dgm:t>
        <a:bodyPr/>
        <a:lstStyle/>
        <a:p>
          <a:endParaRPr lang="en-US"/>
        </a:p>
      </dgm:t>
    </dgm:pt>
    <dgm:pt modelId="{5AE1D36B-1BC6-4E00-B279-DFB44BAE56DA}" type="pres">
      <dgm:prSet presAssocID="{43FC0D4B-2253-44E9-9F04-47C05B361E7B}" presName="levelTx" presStyleLbl="revTx" presStyleIdx="0" presStyleCnt="0">
        <dgm:presLayoutVars>
          <dgm:chMax val="1"/>
          <dgm:bulletEnabled val="1"/>
        </dgm:presLayoutVars>
      </dgm:prSet>
      <dgm:spPr/>
      <dgm:t>
        <a:bodyPr/>
        <a:lstStyle/>
        <a:p>
          <a:endParaRPr lang="en-US"/>
        </a:p>
      </dgm:t>
    </dgm:pt>
    <dgm:pt modelId="{E697B679-4C32-415E-8B17-29354DE312EC}" type="pres">
      <dgm:prSet presAssocID="{5F8AE0D9-9959-47D3-B576-FBA9F8AF17C8}" presName="Name8" presStyleCnt="0"/>
      <dgm:spPr/>
    </dgm:pt>
    <dgm:pt modelId="{62C318DF-1EF8-44C9-B418-BD3633157CAC}" type="pres">
      <dgm:prSet presAssocID="{5F8AE0D9-9959-47D3-B576-FBA9F8AF17C8}" presName="level" presStyleLbl="node1" presStyleIdx="4" presStyleCnt="5" custScaleX="95581" custLinFactNeighborX="78" custLinFactNeighborY="-12807">
        <dgm:presLayoutVars>
          <dgm:chMax val="1"/>
          <dgm:bulletEnabled val="1"/>
        </dgm:presLayoutVars>
      </dgm:prSet>
      <dgm:spPr/>
      <dgm:t>
        <a:bodyPr/>
        <a:lstStyle/>
        <a:p>
          <a:endParaRPr lang="en-US"/>
        </a:p>
      </dgm:t>
    </dgm:pt>
    <dgm:pt modelId="{DC620054-B015-4455-B820-C2193F09C9BF}" type="pres">
      <dgm:prSet presAssocID="{5F8AE0D9-9959-47D3-B576-FBA9F8AF17C8}" presName="levelTx" presStyleLbl="revTx" presStyleIdx="0" presStyleCnt="0">
        <dgm:presLayoutVars>
          <dgm:chMax val="1"/>
          <dgm:bulletEnabled val="1"/>
        </dgm:presLayoutVars>
      </dgm:prSet>
      <dgm:spPr/>
      <dgm:t>
        <a:bodyPr/>
        <a:lstStyle/>
        <a:p>
          <a:endParaRPr lang="en-US"/>
        </a:p>
      </dgm:t>
    </dgm:pt>
  </dgm:ptLst>
  <dgm:cxnLst>
    <dgm:cxn modelId="{B5E0F50D-4B21-4900-9D27-F5227E3A8781}" srcId="{FE3ABDB7-800C-47B4-B9AD-D182B2170298}" destId="{358E15CF-351F-4391-AE1D-8C4A38A614EC}" srcOrd="1" destOrd="0" parTransId="{64EDBB51-B681-44E0-A98D-A3879543F441}" sibTransId="{DDC66DBC-6B13-4A02-8B44-4C876D86E1BC}"/>
    <dgm:cxn modelId="{A7E7E309-810F-451C-92B1-8D648441E448}" srcId="{FE3ABDB7-800C-47B4-B9AD-D182B2170298}" destId="{A94BCA19-C3AA-4BBE-9F3A-1089B7D7D82A}" srcOrd="0" destOrd="0" parTransId="{35C9B8F4-308B-467E-90CC-0454ABC6E1BC}" sibTransId="{7EDC117A-09BE-4FD6-A97A-7388BFC62F71}"/>
    <dgm:cxn modelId="{EEA94CDE-3937-4F14-B522-BC97D7BCAB69}" type="presOf" srcId="{43FC0D4B-2253-44E9-9F04-47C05B361E7B}" destId="{5AE1D36B-1BC6-4E00-B279-DFB44BAE56DA}" srcOrd="1" destOrd="0" presId="urn:microsoft.com/office/officeart/2005/8/layout/pyramid1"/>
    <dgm:cxn modelId="{906916E3-82A7-4DCD-A154-E735775E2798}" srcId="{FE3ABDB7-800C-47B4-B9AD-D182B2170298}" destId="{BE45DD62-6A00-41B7-A792-59BF12A909EB}" srcOrd="2" destOrd="0" parTransId="{8BF3AE48-6BC2-4EE6-8B60-B74104C501A7}" sibTransId="{C80445DA-E5A5-4034-B6D3-C02C734F823E}"/>
    <dgm:cxn modelId="{7C62F5F1-7CAC-4350-8C62-8A7F533998A6}" type="presOf" srcId="{FE3ABDB7-800C-47B4-B9AD-D182B2170298}" destId="{001A2DA5-D3F4-4BFC-A925-4FCFEA456F58}" srcOrd="0" destOrd="0" presId="urn:microsoft.com/office/officeart/2005/8/layout/pyramid1"/>
    <dgm:cxn modelId="{A7CE8132-0227-4C4E-9607-73E26B7ADDAD}" type="presOf" srcId="{5F8AE0D9-9959-47D3-B576-FBA9F8AF17C8}" destId="{DC620054-B015-4455-B820-C2193F09C9BF}" srcOrd="1" destOrd="0" presId="urn:microsoft.com/office/officeart/2005/8/layout/pyramid1"/>
    <dgm:cxn modelId="{93910A72-9EC1-4454-92BF-94B2B0167BF9}" type="presOf" srcId="{358E15CF-351F-4391-AE1D-8C4A38A614EC}" destId="{3F1544FB-955B-4952-BB9F-495CB61D75FD}" srcOrd="1" destOrd="0" presId="urn:microsoft.com/office/officeart/2005/8/layout/pyramid1"/>
    <dgm:cxn modelId="{35139F4F-2AD1-4580-8106-1413C38D92AE}" type="presOf" srcId="{358E15CF-351F-4391-AE1D-8C4A38A614EC}" destId="{4A2C71F5-0C5D-4CA2-8E56-EBE35C6E55F2}" srcOrd="0" destOrd="0" presId="urn:microsoft.com/office/officeart/2005/8/layout/pyramid1"/>
    <dgm:cxn modelId="{8A547012-76D8-41AC-B011-C81825FED10E}" type="presOf" srcId="{5F8AE0D9-9959-47D3-B576-FBA9F8AF17C8}" destId="{62C318DF-1EF8-44C9-B418-BD3633157CAC}" srcOrd="0" destOrd="0" presId="urn:microsoft.com/office/officeart/2005/8/layout/pyramid1"/>
    <dgm:cxn modelId="{4590EBA1-3436-4B26-9613-9EBF8FFDEA8E}" type="presOf" srcId="{A94BCA19-C3AA-4BBE-9F3A-1089B7D7D82A}" destId="{2BB997C6-1B6B-4E60-890A-CA03CB9069F9}" srcOrd="1" destOrd="0" presId="urn:microsoft.com/office/officeart/2005/8/layout/pyramid1"/>
    <dgm:cxn modelId="{8FC32241-F4DD-4DBD-AB3B-B55FE7B1B405}" type="presOf" srcId="{43FC0D4B-2253-44E9-9F04-47C05B361E7B}" destId="{5B74A942-C431-4E7B-9D19-E3ED28C9E990}" srcOrd="0" destOrd="0" presId="urn:microsoft.com/office/officeart/2005/8/layout/pyramid1"/>
    <dgm:cxn modelId="{417ADB6A-1F75-43DA-86B0-F392BA921E23}" srcId="{FE3ABDB7-800C-47B4-B9AD-D182B2170298}" destId="{43FC0D4B-2253-44E9-9F04-47C05B361E7B}" srcOrd="3" destOrd="0" parTransId="{FDEAE44C-CB12-4867-858B-89834F5D9A9A}" sibTransId="{E8511115-7317-4186-856E-463D07CF862F}"/>
    <dgm:cxn modelId="{71020CD7-A82B-4467-8903-F1BCE5546BA2}" type="presOf" srcId="{BE45DD62-6A00-41B7-A792-59BF12A909EB}" destId="{B1795EAA-4076-453A-B9C0-E98E9D5FE13C}" srcOrd="1" destOrd="0" presId="urn:microsoft.com/office/officeart/2005/8/layout/pyramid1"/>
    <dgm:cxn modelId="{8F632E33-B054-4DF8-87DD-BF03E7B964FC}" type="presOf" srcId="{A94BCA19-C3AA-4BBE-9F3A-1089B7D7D82A}" destId="{571997E1-1F1B-42B7-8EBC-CF139BF22477}" srcOrd="0" destOrd="0" presId="urn:microsoft.com/office/officeart/2005/8/layout/pyramid1"/>
    <dgm:cxn modelId="{4CF8335E-878F-4341-96C4-12D3B4A6D9FB}" type="presOf" srcId="{BE45DD62-6A00-41B7-A792-59BF12A909EB}" destId="{14761954-3AB7-4CF3-972B-890A338D67B1}" srcOrd="0" destOrd="0" presId="urn:microsoft.com/office/officeart/2005/8/layout/pyramid1"/>
    <dgm:cxn modelId="{5C180B61-6163-4D98-AFEA-A2A01DF43F29}" srcId="{FE3ABDB7-800C-47B4-B9AD-D182B2170298}" destId="{5F8AE0D9-9959-47D3-B576-FBA9F8AF17C8}" srcOrd="4" destOrd="0" parTransId="{DBE2FC82-C673-4C76-8145-81A72DEA635B}" sibTransId="{B81DA95A-8EF1-4919-9AA2-1CF52CA7EA65}"/>
    <dgm:cxn modelId="{E38D49AA-A52A-4A68-AE07-89EB0A833991}" type="presParOf" srcId="{001A2DA5-D3F4-4BFC-A925-4FCFEA456F58}" destId="{E1A3A15D-690E-4F3B-BD7D-A382400F32E5}" srcOrd="0" destOrd="0" presId="urn:microsoft.com/office/officeart/2005/8/layout/pyramid1"/>
    <dgm:cxn modelId="{48276FD2-D39A-4766-8EA3-34EE423CE902}" type="presParOf" srcId="{E1A3A15D-690E-4F3B-BD7D-A382400F32E5}" destId="{571997E1-1F1B-42B7-8EBC-CF139BF22477}" srcOrd="0" destOrd="0" presId="urn:microsoft.com/office/officeart/2005/8/layout/pyramid1"/>
    <dgm:cxn modelId="{C9A5BBDE-526B-4599-A308-2E6AF437570D}" type="presParOf" srcId="{E1A3A15D-690E-4F3B-BD7D-A382400F32E5}" destId="{2BB997C6-1B6B-4E60-890A-CA03CB9069F9}" srcOrd="1" destOrd="0" presId="urn:microsoft.com/office/officeart/2005/8/layout/pyramid1"/>
    <dgm:cxn modelId="{4BD90392-99D7-49C3-83E3-380739AE33BC}" type="presParOf" srcId="{001A2DA5-D3F4-4BFC-A925-4FCFEA456F58}" destId="{3DDE3731-CD3F-49CD-83C7-5B6CC132775C}" srcOrd="1" destOrd="0" presId="urn:microsoft.com/office/officeart/2005/8/layout/pyramid1"/>
    <dgm:cxn modelId="{8A0076DD-7A0C-4A17-A7B2-95864C3F60C4}" type="presParOf" srcId="{3DDE3731-CD3F-49CD-83C7-5B6CC132775C}" destId="{4A2C71F5-0C5D-4CA2-8E56-EBE35C6E55F2}" srcOrd="0" destOrd="0" presId="urn:microsoft.com/office/officeart/2005/8/layout/pyramid1"/>
    <dgm:cxn modelId="{D97D4DF6-26FF-4A38-B231-D8D35FB057F9}" type="presParOf" srcId="{3DDE3731-CD3F-49CD-83C7-5B6CC132775C}" destId="{3F1544FB-955B-4952-BB9F-495CB61D75FD}" srcOrd="1" destOrd="0" presId="urn:microsoft.com/office/officeart/2005/8/layout/pyramid1"/>
    <dgm:cxn modelId="{7A009093-ECFD-4BC8-ADE7-F846DD2EEDA6}" type="presParOf" srcId="{001A2DA5-D3F4-4BFC-A925-4FCFEA456F58}" destId="{DED6F402-638D-4B53-A4EA-0BC2A194949D}" srcOrd="2" destOrd="0" presId="urn:microsoft.com/office/officeart/2005/8/layout/pyramid1"/>
    <dgm:cxn modelId="{082CF191-2C96-454C-BCE2-0008D492A88E}" type="presParOf" srcId="{DED6F402-638D-4B53-A4EA-0BC2A194949D}" destId="{14761954-3AB7-4CF3-972B-890A338D67B1}" srcOrd="0" destOrd="0" presId="urn:microsoft.com/office/officeart/2005/8/layout/pyramid1"/>
    <dgm:cxn modelId="{2C889C72-A674-422B-BA75-4B95BE1ADF03}" type="presParOf" srcId="{DED6F402-638D-4B53-A4EA-0BC2A194949D}" destId="{B1795EAA-4076-453A-B9C0-E98E9D5FE13C}" srcOrd="1" destOrd="0" presId="urn:microsoft.com/office/officeart/2005/8/layout/pyramid1"/>
    <dgm:cxn modelId="{846EA3CC-8F73-47D8-9B46-ECCE3D2B4F21}" type="presParOf" srcId="{001A2DA5-D3F4-4BFC-A925-4FCFEA456F58}" destId="{8A44ED4B-7F49-4A12-98F8-8A1F3DAB46E1}" srcOrd="3" destOrd="0" presId="urn:microsoft.com/office/officeart/2005/8/layout/pyramid1"/>
    <dgm:cxn modelId="{6160DADE-BD64-47EF-9ED4-EC1CDC6D944A}" type="presParOf" srcId="{8A44ED4B-7F49-4A12-98F8-8A1F3DAB46E1}" destId="{5B74A942-C431-4E7B-9D19-E3ED28C9E990}" srcOrd="0" destOrd="0" presId="urn:microsoft.com/office/officeart/2005/8/layout/pyramid1"/>
    <dgm:cxn modelId="{AE739382-09EF-43AB-AC1F-AA82BD7D5C50}" type="presParOf" srcId="{8A44ED4B-7F49-4A12-98F8-8A1F3DAB46E1}" destId="{5AE1D36B-1BC6-4E00-B279-DFB44BAE56DA}" srcOrd="1" destOrd="0" presId="urn:microsoft.com/office/officeart/2005/8/layout/pyramid1"/>
    <dgm:cxn modelId="{D36CF773-D2CA-456C-A360-BDC51E0A53AE}" type="presParOf" srcId="{001A2DA5-D3F4-4BFC-A925-4FCFEA456F58}" destId="{E697B679-4C32-415E-8B17-29354DE312EC}" srcOrd="4" destOrd="0" presId="urn:microsoft.com/office/officeart/2005/8/layout/pyramid1"/>
    <dgm:cxn modelId="{B53FFD5D-D16B-4548-8A13-5B8264C9FEB1}" type="presParOf" srcId="{E697B679-4C32-415E-8B17-29354DE312EC}" destId="{62C318DF-1EF8-44C9-B418-BD3633157CAC}" srcOrd="0" destOrd="0" presId="urn:microsoft.com/office/officeart/2005/8/layout/pyramid1"/>
    <dgm:cxn modelId="{D5277004-4C15-4530-B55D-28D9B3F413B5}" type="presParOf" srcId="{E697B679-4C32-415E-8B17-29354DE312EC}" destId="{DC620054-B015-4455-B820-C2193F09C9BF}"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E3ABDB7-800C-47B4-B9AD-D182B2170298}" type="doc">
      <dgm:prSet loTypeId="urn:microsoft.com/office/officeart/2005/8/layout/pyramid1" loCatId="pyramid" qsTypeId="urn:microsoft.com/office/officeart/2005/8/quickstyle/simple1" qsCatId="simple" csTypeId="urn:microsoft.com/office/officeart/2005/8/colors/accent1_4" csCatId="accent1" phldr="1"/>
      <dgm:spPr/>
    </dgm:pt>
    <dgm:pt modelId="{A94BCA19-C3AA-4BBE-9F3A-1089B7D7D82A}">
      <dgm:prSet phldrT="[Text]" custT="1"/>
      <dgm:spPr>
        <a:ln w="177800">
          <a:solidFill>
            <a:schemeClr val="accent6"/>
          </a:solidFill>
        </a:ln>
      </dgm:spPr>
      <dgm:t>
        <a:bodyPr/>
        <a:lstStyle/>
        <a:p>
          <a:pPr>
            <a:lnSpc>
              <a:spcPct val="100000"/>
            </a:lnSpc>
            <a:spcAft>
              <a:spcPts val="0"/>
            </a:spcAft>
          </a:pPr>
          <a:endParaRPr lang="en-US" sz="1600" b="1" kern="1400" baseline="0" dirty="0" smtClean="0"/>
        </a:p>
        <a:p>
          <a:pPr>
            <a:lnSpc>
              <a:spcPct val="100000"/>
            </a:lnSpc>
            <a:spcAft>
              <a:spcPts val="0"/>
            </a:spcAft>
          </a:pPr>
          <a:r>
            <a:rPr lang="en-US" sz="1600" b="1" kern="1400" baseline="0" dirty="0" smtClean="0"/>
            <a:t>Healthy</a:t>
          </a:r>
        </a:p>
        <a:p>
          <a:pPr>
            <a:lnSpc>
              <a:spcPct val="100000"/>
            </a:lnSpc>
            <a:spcAft>
              <a:spcPts val="0"/>
            </a:spcAft>
          </a:pPr>
          <a:r>
            <a:rPr lang="en-US" sz="1600" b="1" kern="1400" baseline="0" dirty="0" smtClean="0"/>
            <a:t>Business Ecosystem</a:t>
          </a:r>
          <a:endParaRPr lang="en-US" sz="1600" b="1" kern="1400" baseline="0" dirty="0"/>
        </a:p>
      </dgm:t>
    </dgm:pt>
    <dgm:pt modelId="{35C9B8F4-308B-467E-90CC-0454ABC6E1BC}" type="parTrans" cxnId="{A7E7E309-810F-451C-92B1-8D648441E448}">
      <dgm:prSet/>
      <dgm:spPr/>
      <dgm:t>
        <a:bodyPr/>
        <a:lstStyle/>
        <a:p>
          <a:endParaRPr lang="en-US"/>
        </a:p>
      </dgm:t>
    </dgm:pt>
    <dgm:pt modelId="{7EDC117A-09BE-4FD6-A97A-7388BFC62F71}" type="sibTrans" cxnId="{A7E7E309-810F-451C-92B1-8D648441E448}">
      <dgm:prSet/>
      <dgm:spPr/>
      <dgm:t>
        <a:bodyPr/>
        <a:lstStyle/>
        <a:p>
          <a:endParaRPr lang="en-US"/>
        </a:p>
      </dgm:t>
    </dgm:pt>
    <dgm:pt modelId="{358E15CF-351F-4391-AE1D-8C4A38A614EC}">
      <dgm:prSet phldrT="[Text]" custT="1"/>
      <dgm:spPr>
        <a:ln w="177800">
          <a:solidFill>
            <a:schemeClr val="accent6"/>
          </a:solidFill>
        </a:ln>
      </dgm:spPr>
      <dgm:t>
        <a:bodyPr/>
        <a:lstStyle/>
        <a:p>
          <a:r>
            <a:rPr lang="en-US" sz="2000" b="1" dirty="0" smtClean="0"/>
            <a:t>Engines of Innovation</a:t>
          </a:r>
          <a:endParaRPr lang="en-US" sz="2000" b="1" dirty="0"/>
        </a:p>
      </dgm:t>
    </dgm:pt>
    <dgm:pt modelId="{64EDBB51-B681-44E0-A98D-A3879543F441}" type="parTrans" cxnId="{B5E0F50D-4B21-4900-9D27-F5227E3A8781}">
      <dgm:prSet/>
      <dgm:spPr/>
      <dgm:t>
        <a:bodyPr/>
        <a:lstStyle/>
        <a:p>
          <a:endParaRPr lang="en-US"/>
        </a:p>
      </dgm:t>
    </dgm:pt>
    <dgm:pt modelId="{DDC66DBC-6B13-4A02-8B44-4C876D86E1BC}" type="sibTrans" cxnId="{B5E0F50D-4B21-4900-9D27-F5227E3A8781}">
      <dgm:prSet/>
      <dgm:spPr/>
      <dgm:t>
        <a:bodyPr/>
        <a:lstStyle/>
        <a:p>
          <a:endParaRPr lang="en-US"/>
        </a:p>
      </dgm:t>
    </dgm:pt>
    <dgm:pt modelId="{5F8AE0D9-9959-47D3-B576-FBA9F8AF17C8}">
      <dgm:prSet phldrT="[Text]"/>
      <dgm:spPr>
        <a:ln w="177800">
          <a:solidFill>
            <a:schemeClr val="accent6"/>
          </a:solidFill>
        </a:ln>
      </dgm:spPr>
      <dgm:t>
        <a:bodyPr/>
        <a:lstStyle/>
        <a:p>
          <a:r>
            <a:rPr lang="en-US" b="1" dirty="0" smtClean="0"/>
            <a:t>Basic Infrastructure</a:t>
          </a:r>
          <a:endParaRPr lang="en-US" b="1" dirty="0"/>
        </a:p>
      </dgm:t>
    </dgm:pt>
    <dgm:pt modelId="{DBE2FC82-C673-4C76-8145-81A72DEA635B}" type="parTrans" cxnId="{5C180B61-6163-4D98-AFEA-A2A01DF43F29}">
      <dgm:prSet/>
      <dgm:spPr/>
      <dgm:t>
        <a:bodyPr/>
        <a:lstStyle/>
        <a:p>
          <a:endParaRPr lang="en-US"/>
        </a:p>
      </dgm:t>
    </dgm:pt>
    <dgm:pt modelId="{B81DA95A-8EF1-4919-9AA2-1CF52CA7EA65}" type="sibTrans" cxnId="{5C180B61-6163-4D98-AFEA-A2A01DF43F29}">
      <dgm:prSet/>
      <dgm:spPr/>
      <dgm:t>
        <a:bodyPr/>
        <a:lstStyle/>
        <a:p>
          <a:endParaRPr lang="en-US"/>
        </a:p>
      </dgm:t>
    </dgm:pt>
    <dgm:pt modelId="{BE45DD62-6A00-41B7-A792-59BF12A909EB}">
      <dgm:prSet phldrT="[Text]" custT="1"/>
      <dgm:spPr>
        <a:ln w="177800">
          <a:solidFill>
            <a:schemeClr val="accent6"/>
          </a:solidFill>
        </a:ln>
      </dgm:spPr>
      <dgm:t>
        <a:bodyPr/>
        <a:lstStyle/>
        <a:p>
          <a:r>
            <a:rPr lang="en-US" sz="2600" b="1" dirty="0" smtClean="0"/>
            <a:t>Business Support</a:t>
          </a:r>
          <a:endParaRPr lang="en-US" sz="2600" b="1" dirty="0"/>
        </a:p>
      </dgm:t>
    </dgm:pt>
    <dgm:pt modelId="{8BF3AE48-6BC2-4EE6-8B60-B74104C501A7}" type="parTrans" cxnId="{906916E3-82A7-4DCD-A154-E735775E2798}">
      <dgm:prSet/>
      <dgm:spPr/>
      <dgm:t>
        <a:bodyPr/>
        <a:lstStyle/>
        <a:p>
          <a:endParaRPr lang="en-US"/>
        </a:p>
      </dgm:t>
    </dgm:pt>
    <dgm:pt modelId="{C80445DA-E5A5-4034-B6D3-C02C734F823E}" type="sibTrans" cxnId="{906916E3-82A7-4DCD-A154-E735775E2798}">
      <dgm:prSet/>
      <dgm:spPr/>
      <dgm:t>
        <a:bodyPr/>
        <a:lstStyle/>
        <a:p>
          <a:endParaRPr lang="en-US"/>
        </a:p>
      </dgm:t>
    </dgm:pt>
    <dgm:pt modelId="{43FC0D4B-2253-44E9-9F04-47C05B361E7B}">
      <dgm:prSet phldrT="[Text]"/>
      <dgm:spPr>
        <a:ln w="177800">
          <a:solidFill>
            <a:schemeClr val="accent6"/>
          </a:solidFill>
        </a:ln>
      </dgm:spPr>
      <dgm:t>
        <a:bodyPr/>
        <a:lstStyle/>
        <a:p>
          <a:r>
            <a:rPr lang="en-US" b="1" dirty="0" smtClean="0"/>
            <a:t>Technology Infrastructure </a:t>
          </a:r>
          <a:endParaRPr lang="en-US" b="1" dirty="0"/>
        </a:p>
      </dgm:t>
    </dgm:pt>
    <dgm:pt modelId="{FDEAE44C-CB12-4867-858B-89834F5D9A9A}" type="parTrans" cxnId="{417ADB6A-1F75-43DA-86B0-F392BA921E23}">
      <dgm:prSet/>
      <dgm:spPr/>
      <dgm:t>
        <a:bodyPr/>
        <a:lstStyle/>
        <a:p>
          <a:endParaRPr lang="en-US"/>
        </a:p>
      </dgm:t>
    </dgm:pt>
    <dgm:pt modelId="{E8511115-7317-4186-856E-463D07CF862F}" type="sibTrans" cxnId="{417ADB6A-1F75-43DA-86B0-F392BA921E23}">
      <dgm:prSet/>
      <dgm:spPr/>
      <dgm:t>
        <a:bodyPr/>
        <a:lstStyle/>
        <a:p>
          <a:endParaRPr lang="en-US"/>
        </a:p>
      </dgm:t>
    </dgm:pt>
    <dgm:pt modelId="{001A2DA5-D3F4-4BFC-A925-4FCFEA456F58}" type="pres">
      <dgm:prSet presAssocID="{FE3ABDB7-800C-47B4-B9AD-D182B2170298}" presName="Name0" presStyleCnt="0">
        <dgm:presLayoutVars>
          <dgm:dir/>
          <dgm:animLvl val="lvl"/>
          <dgm:resizeHandles val="exact"/>
        </dgm:presLayoutVars>
      </dgm:prSet>
      <dgm:spPr/>
    </dgm:pt>
    <dgm:pt modelId="{E1A3A15D-690E-4F3B-BD7D-A382400F32E5}" type="pres">
      <dgm:prSet presAssocID="{A94BCA19-C3AA-4BBE-9F3A-1089B7D7D82A}" presName="Name8" presStyleCnt="0"/>
      <dgm:spPr/>
    </dgm:pt>
    <dgm:pt modelId="{571997E1-1F1B-42B7-8EBC-CF139BF22477}" type="pres">
      <dgm:prSet presAssocID="{A94BCA19-C3AA-4BBE-9F3A-1089B7D7D82A}" presName="level" presStyleLbl="node1" presStyleIdx="0" presStyleCnt="5" custScaleX="98103" custScaleY="134064" custLinFactNeighborX="2062" custLinFactNeighborY="6656">
        <dgm:presLayoutVars>
          <dgm:chMax val="1"/>
          <dgm:bulletEnabled val="1"/>
        </dgm:presLayoutVars>
      </dgm:prSet>
      <dgm:spPr/>
      <dgm:t>
        <a:bodyPr/>
        <a:lstStyle/>
        <a:p>
          <a:endParaRPr lang="en-US"/>
        </a:p>
      </dgm:t>
    </dgm:pt>
    <dgm:pt modelId="{2BB997C6-1B6B-4E60-890A-CA03CB9069F9}" type="pres">
      <dgm:prSet presAssocID="{A94BCA19-C3AA-4BBE-9F3A-1089B7D7D82A}" presName="levelTx" presStyleLbl="revTx" presStyleIdx="0" presStyleCnt="0">
        <dgm:presLayoutVars>
          <dgm:chMax val="1"/>
          <dgm:bulletEnabled val="1"/>
        </dgm:presLayoutVars>
      </dgm:prSet>
      <dgm:spPr/>
      <dgm:t>
        <a:bodyPr/>
        <a:lstStyle/>
        <a:p>
          <a:endParaRPr lang="en-US"/>
        </a:p>
      </dgm:t>
    </dgm:pt>
    <dgm:pt modelId="{3DDE3731-CD3F-49CD-83C7-5B6CC132775C}" type="pres">
      <dgm:prSet presAssocID="{358E15CF-351F-4391-AE1D-8C4A38A614EC}" presName="Name8" presStyleCnt="0"/>
      <dgm:spPr/>
    </dgm:pt>
    <dgm:pt modelId="{4A2C71F5-0C5D-4CA2-8E56-EBE35C6E55F2}" type="pres">
      <dgm:prSet presAssocID="{358E15CF-351F-4391-AE1D-8C4A38A614EC}" presName="level" presStyleLbl="node1" presStyleIdx="1" presStyleCnt="5" custScaleX="95461" custScaleY="89904" custLinFactNeighborX="1051" custLinFactNeighborY="-643">
        <dgm:presLayoutVars>
          <dgm:chMax val="1"/>
          <dgm:bulletEnabled val="1"/>
        </dgm:presLayoutVars>
      </dgm:prSet>
      <dgm:spPr/>
      <dgm:t>
        <a:bodyPr/>
        <a:lstStyle/>
        <a:p>
          <a:endParaRPr lang="en-US"/>
        </a:p>
      </dgm:t>
    </dgm:pt>
    <dgm:pt modelId="{3F1544FB-955B-4952-BB9F-495CB61D75FD}" type="pres">
      <dgm:prSet presAssocID="{358E15CF-351F-4391-AE1D-8C4A38A614EC}" presName="levelTx" presStyleLbl="revTx" presStyleIdx="0" presStyleCnt="0">
        <dgm:presLayoutVars>
          <dgm:chMax val="1"/>
          <dgm:bulletEnabled val="1"/>
        </dgm:presLayoutVars>
      </dgm:prSet>
      <dgm:spPr/>
      <dgm:t>
        <a:bodyPr/>
        <a:lstStyle/>
        <a:p>
          <a:endParaRPr lang="en-US"/>
        </a:p>
      </dgm:t>
    </dgm:pt>
    <dgm:pt modelId="{DED6F402-638D-4B53-A4EA-0BC2A194949D}" type="pres">
      <dgm:prSet presAssocID="{BE45DD62-6A00-41B7-A792-59BF12A909EB}" presName="Name8" presStyleCnt="0"/>
      <dgm:spPr/>
    </dgm:pt>
    <dgm:pt modelId="{14761954-3AB7-4CF3-972B-890A338D67B1}" type="pres">
      <dgm:prSet presAssocID="{BE45DD62-6A00-41B7-A792-59BF12A909EB}" presName="level" presStyleLbl="node1" presStyleIdx="2" presStyleCnt="5" custScaleX="96992" custLinFactNeighborX="514">
        <dgm:presLayoutVars>
          <dgm:chMax val="1"/>
          <dgm:bulletEnabled val="1"/>
        </dgm:presLayoutVars>
      </dgm:prSet>
      <dgm:spPr/>
      <dgm:t>
        <a:bodyPr/>
        <a:lstStyle/>
        <a:p>
          <a:endParaRPr lang="en-US"/>
        </a:p>
      </dgm:t>
    </dgm:pt>
    <dgm:pt modelId="{B1795EAA-4076-453A-B9C0-E98E9D5FE13C}" type="pres">
      <dgm:prSet presAssocID="{BE45DD62-6A00-41B7-A792-59BF12A909EB}" presName="levelTx" presStyleLbl="revTx" presStyleIdx="0" presStyleCnt="0">
        <dgm:presLayoutVars>
          <dgm:chMax val="1"/>
          <dgm:bulletEnabled val="1"/>
        </dgm:presLayoutVars>
      </dgm:prSet>
      <dgm:spPr/>
      <dgm:t>
        <a:bodyPr/>
        <a:lstStyle/>
        <a:p>
          <a:endParaRPr lang="en-US"/>
        </a:p>
      </dgm:t>
    </dgm:pt>
    <dgm:pt modelId="{8A44ED4B-7F49-4A12-98F8-8A1F3DAB46E1}" type="pres">
      <dgm:prSet presAssocID="{43FC0D4B-2253-44E9-9F04-47C05B361E7B}" presName="Name8" presStyleCnt="0"/>
      <dgm:spPr/>
    </dgm:pt>
    <dgm:pt modelId="{5B74A942-C431-4E7B-9D19-E3ED28C9E990}" type="pres">
      <dgm:prSet presAssocID="{43FC0D4B-2253-44E9-9F04-47C05B361E7B}" presName="level" presStyleLbl="node1" presStyleIdx="3" presStyleCnt="5" custScaleX="97496" custLinFactNeighborX="315">
        <dgm:presLayoutVars>
          <dgm:chMax val="1"/>
          <dgm:bulletEnabled val="1"/>
        </dgm:presLayoutVars>
      </dgm:prSet>
      <dgm:spPr/>
      <dgm:t>
        <a:bodyPr/>
        <a:lstStyle/>
        <a:p>
          <a:endParaRPr lang="en-US"/>
        </a:p>
      </dgm:t>
    </dgm:pt>
    <dgm:pt modelId="{5AE1D36B-1BC6-4E00-B279-DFB44BAE56DA}" type="pres">
      <dgm:prSet presAssocID="{43FC0D4B-2253-44E9-9F04-47C05B361E7B}" presName="levelTx" presStyleLbl="revTx" presStyleIdx="0" presStyleCnt="0">
        <dgm:presLayoutVars>
          <dgm:chMax val="1"/>
          <dgm:bulletEnabled val="1"/>
        </dgm:presLayoutVars>
      </dgm:prSet>
      <dgm:spPr/>
      <dgm:t>
        <a:bodyPr/>
        <a:lstStyle/>
        <a:p>
          <a:endParaRPr lang="en-US"/>
        </a:p>
      </dgm:t>
    </dgm:pt>
    <dgm:pt modelId="{E697B679-4C32-415E-8B17-29354DE312EC}" type="pres">
      <dgm:prSet presAssocID="{5F8AE0D9-9959-47D3-B576-FBA9F8AF17C8}" presName="Name8" presStyleCnt="0"/>
      <dgm:spPr/>
    </dgm:pt>
    <dgm:pt modelId="{62C318DF-1EF8-44C9-B418-BD3633157CAC}" type="pres">
      <dgm:prSet presAssocID="{5F8AE0D9-9959-47D3-B576-FBA9F8AF17C8}" presName="level" presStyleLbl="node1" presStyleIdx="4" presStyleCnt="5" custScaleX="95581" custLinFactNeighborX="78" custLinFactNeighborY="-12807">
        <dgm:presLayoutVars>
          <dgm:chMax val="1"/>
          <dgm:bulletEnabled val="1"/>
        </dgm:presLayoutVars>
      </dgm:prSet>
      <dgm:spPr/>
      <dgm:t>
        <a:bodyPr/>
        <a:lstStyle/>
        <a:p>
          <a:endParaRPr lang="en-US"/>
        </a:p>
      </dgm:t>
    </dgm:pt>
    <dgm:pt modelId="{DC620054-B015-4455-B820-C2193F09C9BF}" type="pres">
      <dgm:prSet presAssocID="{5F8AE0D9-9959-47D3-B576-FBA9F8AF17C8}" presName="levelTx" presStyleLbl="revTx" presStyleIdx="0" presStyleCnt="0">
        <dgm:presLayoutVars>
          <dgm:chMax val="1"/>
          <dgm:bulletEnabled val="1"/>
        </dgm:presLayoutVars>
      </dgm:prSet>
      <dgm:spPr/>
      <dgm:t>
        <a:bodyPr/>
        <a:lstStyle/>
        <a:p>
          <a:endParaRPr lang="en-US"/>
        </a:p>
      </dgm:t>
    </dgm:pt>
  </dgm:ptLst>
  <dgm:cxnLst>
    <dgm:cxn modelId="{770A3AE8-B9DE-48E9-B6CF-800673D89581}" type="presOf" srcId="{5F8AE0D9-9959-47D3-B576-FBA9F8AF17C8}" destId="{62C318DF-1EF8-44C9-B418-BD3633157CAC}" srcOrd="0" destOrd="0" presId="urn:microsoft.com/office/officeart/2005/8/layout/pyramid1"/>
    <dgm:cxn modelId="{2B2A9AB6-9A29-4DA5-8CEB-EECEFD7A08A0}" type="presOf" srcId="{A94BCA19-C3AA-4BBE-9F3A-1089B7D7D82A}" destId="{2BB997C6-1B6B-4E60-890A-CA03CB9069F9}" srcOrd="1" destOrd="0" presId="urn:microsoft.com/office/officeart/2005/8/layout/pyramid1"/>
    <dgm:cxn modelId="{08BF7996-2697-4808-A42D-FCA92DC84868}" type="presOf" srcId="{A94BCA19-C3AA-4BBE-9F3A-1089B7D7D82A}" destId="{571997E1-1F1B-42B7-8EBC-CF139BF22477}" srcOrd="0" destOrd="0" presId="urn:microsoft.com/office/officeart/2005/8/layout/pyramid1"/>
    <dgm:cxn modelId="{5C180B61-6163-4D98-AFEA-A2A01DF43F29}" srcId="{FE3ABDB7-800C-47B4-B9AD-D182B2170298}" destId="{5F8AE0D9-9959-47D3-B576-FBA9F8AF17C8}" srcOrd="4" destOrd="0" parTransId="{DBE2FC82-C673-4C76-8145-81A72DEA635B}" sibTransId="{B81DA95A-8EF1-4919-9AA2-1CF52CA7EA65}"/>
    <dgm:cxn modelId="{417ADB6A-1F75-43DA-86B0-F392BA921E23}" srcId="{FE3ABDB7-800C-47B4-B9AD-D182B2170298}" destId="{43FC0D4B-2253-44E9-9F04-47C05B361E7B}" srcOrd="3" destOrd="0" parTransId="{FDEAE44C-CB12-4867-858B-89834F5D9A9A}" sibTransId="{E8511115-7317-4186-856E-463D07CF862F}"/>
    <dgm:cxn modelId="{906916E3-82A7-4DCD-A154-E735775E2798}" srcId="{FE3ABDB7-800C-47B4-B9AD-D182B2170298}" destId="{BE45DD62-6A00-41B7-A792-59BF12A909EB}" srcOrd="2" destOrd="0" parTransId="{8BF3AE48-6BC2-4EE6-8B60-B74104C501A7}" sibTransId="{C80445DA-E5A5-4034-B6D3-C02C734F823E}"/>
    <dgm:cxn modelId="{B5E0F50D-4B21-4900-9D27-F5227E3A8781}" srcId="{FE3ABDB7-800C-47B4-B9AD-D182B2170298}" destId="{358E15CF-351F-4391-AE1D-8C4A38A614EC}" srcOrd="1" destOrd="0" parTransId="{64EDBB51-B681-44E0-A98D-A3879543F441}" sibTransId="{DDC66DBC-6B13-4A02-8B44-4C876D86E1BC}"/>
    <dgm:cxn modelId="{3F893377-9D30-44B0-99D0-175ED5798281}" type="presOf" srcId="{5F8AE0D9-9959-47D3-B576-FBA9F8AF17C8}" destId="{DC620054-B015-4455-B820-C2193F09C9BF}" srcOrd="1" destOrd="0" presId="urn:microsoft.com/office/officeart/2005/8/layout/pyramid1"/>
    <dgm:cxn modelId="{AEBCF0DE-ABD0-42DA-82AE-2FFACB3A6BD6}" type="presOf" srcId="{43FC0D4B-2253-44E9-9F04-47C05B361E7B}" destId="{5B74A942-C431-4E7B-9D19-E3ED28C9E990}" srcOrd="0" destOrd="0" presId="urn:microsoft.com/office/officeart/2005/8/layout/pyramid1"/>
    <dgm:cxn modelId="{B7D5B350-FF74-4C83-8A31-C864E0028C96}" type="presOf" srcId="{FE3ABDB7-800C-47B4-B9AD-D182B2170298}" destId="{001A2DA5-D3F4-4BFC-A925-4FCFEA456F58}" srcOrd="0" destOrd="0" presId="urn:microsoft.com/office/officeart/2005/8/layout/pyramid1"/>
    <dgm:cxn modelId="{4A2B89A0-736D-42E9-8449-D4D12222F0E4}" type="presOf" srcId="{BE45DD62-6A00-41B7-A792-59BF12A909EB}" destId="{B1795EAA-4076-453A-B9C0-E98E9D5FE13C}" srcOrd="1" destOrd="0" presId="urn:microsoft.com/office/officeart/2005/8/layout/pyramid1"/>
    <dgm:cxn modelId="{A7E7E309-810F-451C-92B1-8D648441E448}" srcId="{FE3ABDB7-800C-47B4-B9AD-D182B2170298}" destId="{A94BCA19-C3AA-4BBE-9F3A-1089B7D7D82A}" srcOrd="0" destOrd="0" parTransId="{35C9B8F4-308B-467E-90CC-0454ABC6E1BC}" sibTransId="{7EDC117A-09BE-4FD6-A97A-7388BFC62F71}"/>
    <dgm:cxn modelId="{4E77E16A-D8FE-44ED-848F-DA66B99E63B6}" type="presOf" srcId="{358E15CF-351F-4391-AE1D-8C4A38A614EC}" destId="{3F1544FB-955B-4952-BB9F-495CB61D75FD}" srcOrd="1" destOrd="0" presId="urn:microsoft.com/office/officeart/2005/8/layout/pyramid1"/>
    <dgm:cxn modelId="{0CEE60EC-3319-4980-9308-6C3D0D1C9F28}" type="presOf" srcId="{43FC0D4B-2253-44E9-9F04-47C05B361E7B}" destId="{5AE1D36B-1BC6-4E00-B279-DFB44BAE56DA}" srcOrd="1" destOrd="0" presId="urn:microsoft.com/office/officeart/2005/8/layout/pyramid1"/>
    <dgm:cxn modelId="{87019801-1991-4D45-A480-B7EE19E857AA}" type="presOf" srcId="{BE45DD62-6A00-41B7-A792-59BF12A909EB}" destId="{14761954-3AB7-4CF3-972B-890A338D67B1}" srcOrd="0" destOrd="0" presId="urn:microsoft.com/office/officeart/2005/8/layout/pyramid1"/>
    <dgm:cxn modelId="{DC6B9697-2F40-43F4-9D65-477F62E413A0}" type="presOf" srcId="{358E15CF-351F-4391-AE1D-8C4A38A614EC}" destId="{4A2C71F5-0C5D-4CA2-8E56-EBE35C6E55F2}" srcOrd="0" destOrd="0" presId="urn:microsoft.com/office/officeart/2005/8/layout/pyramid1"/>
    <dgm:cxn modelId="{DBBAD232-B236-48F4-9F11-CD04B6F8E940}" type="presParOf" srcId="{001A2DA5-D3F4-4BFC-A925-4FCFEA456F58}" destId="{E1A3A15D-690E-4F3B-BD7D-A382400F32E5}" srcOrd="0" destOrd="0" presId="urn:microsoft.com/office/officeart/2005/8/layout/pyramid1"/>
    <dgm:cxn modelId="{8CB41841-96EF-4EE4-98D6-862E6635232E}" type="presParOf" srcId="{E1A3A15D-690E-4F3B-BD7D-A382400F32E5}" destId="{571997E1-1F1B-42B7-8EBC-CF139BF22477}" srcOrd="0" destOrd="0" presId="urn:microsoft.com/office/officeart/2005/8/layout/pyramid1"/>
    <dgm:cxn modelId="{564FE7BC-B188-4588-9698-F2F586CDD1B9}" type="presParOf" srcId="{E1A3A15D-690E-4F3B-BD7D-A382400F32E5}" destId="{2BB997C6-1B6B-4E60-890A-CA03CB9069F9}" srcOrd="1" destOrd="0" presId="urn:microsoft.com/office/officeart/2005/8/layout/pyramid1"/>
    <dgm:cxn modelId="{3D641F68-6566-4697-B546-8A50145CB70A}" type="presParOf" srcId="{001A2DA5-D3F4-4BFC-A925-4FCFEA456F58}" destId="{3DDE3731-CD3F-49CD-83C7-5B6CC132775C}" srcOrd="1" destOrd="0" presId="urn:microsoft.com/office/officeart/2005/8/layout/pyramid1"/>
    <dgm:cxn modelId="{BDDD7E6F-A58E-4896-B5B7-CDD8F42B422D}" type="presParOf" srcId="{3DDE3731-CD3F-49CD-83C7-5B6CC132775C}" destId="{4A2C71F5-0C5D-4CA2-8E56-EBE35C6E55F2}" srcOrd="0" destOrd="0" presId="urn:microsoft.com/office/officeart/2005/8/layout/pyramid1"/>
    <dgm:cxn modelId="{B0385CD1-A7C3-494C-B7C2-B1CA88D4037E}" type="presParOf" srcId="{3DDE3731-CD3F-49CD-83C7-5B6CC132775C}" destId="{3F1544FB-955B-4952-BB9F-495CB61D75FD}" srcOrd="1" destOrd="0" presId="urn:microsoft.com/office/officeart/2005/8/layout/pyramid1"/>
    <dgm:cxn modelId="{8D26248A-06D9-4ABF-8861-28EC10F1E53E}" type="presParOf" srcId="{001A2DA5-D3F4-4BFC-A925-4FCFEA456F58}" destId="{DED6F402-638D-4B53-A4EA-0BC2A194949D}" srcOrd="2" destOrd="0" presId="urn:microsoft.com/office/officeart/2005/8/layout/pyramid1"/>
    <dgm:cxn modelId="{9332B9EE-D180-4C0C-816E-B7C08A697176}" type="presParOf" srcId="{DED6F402-638D-4B53-A4EA-0BC2A194949D}" destId="{14761954-3AB7-4CF3-972B-890A338D67B1}" srcOrd="0" destOrd="0" presId="urn:microsoft.com/office/officeart/2005/8/layout/pyramid1"/>
    <dgm:cxn modelId="{C56D82AE-4574-4D9D-820A-171B08195A09}" type="presParOf" srcId="{DED6F402-638D-4B53-A4EA-0BC2A194949D}" destId="{B1795EAA-4076-453A-B9C0-E98E9D5FE13C}" srcOrd="1" destOrd="0" presId="urn:microsoft.com/office/officeart/2005/8/layout/pyramid1"/>
    <dgm:cxn modelId="{01936854-9B1C-4F80-9868-6EF4CB152D48}" type="presParOf" srcId="{001A2DA5-D3F4-4BFC-A925-4FCFEA456F58}" destId="{8A44ED4B-7F49-4A12-98F8-8A1F3DAB46E1}" srcOrd="3" destOrd="0" presId="urn:microsoft.com/office/officeart/2005/8/layout/pyramid1"/>
    <dgm:cxn modelId="{8D40994A-DBBA-4732-B493-FA0794D2C567}" type="presParOf" srcId="{8A44ED4B-7F49-4A12-98F8-8A1F3DAB46E1}" destId="{5B74A942-C431-4E7B-9D19-E3ED28C9E990}" srcOrd="0" destOrd="0" presId="urn:microsoft.com/office/officeart/2005/8/layout/pyramid1"/>
    <dgm:cxn modelId="{20294DCF-CE94-4234-B215-06AFEB55B6CD}" type="presParOf" srcId="{8A44ED4B-7F49-4A12-98F8-8A1F3DAB46E1}" destId="{5AE1D36B-1BC6-4E00-B279-DFB44BAE56DA}" srcOrd="1" destOrd="0" presId="urn:microsoft.com/office/officeart/2005/8/layout/pyramid1"/>
    <dgm:cxn modelId="{51C4EC70-8324-422D-A0FB-D2085A31762E}" type="presParOf" srcId="{001A2DA5-D3F4-4BFC-A925-4FCFEA456F58}" destId="{E697B679-4C32-415E-8B17-29354DE312EC}" srcOrd="4" destOrd="0" presId="urn:microsoft.com/office/officeart/2005/8/layout/pyramid1"/>
    <dgm:cxn modelId="{C866B245-E766-4B64-9B2F-9BBC52509EE3}" type="presParOf" srcId="{E697B679-4C32-415E-8B17-29354DE312EC}" destId="{62C318DF-1EF8-44C9-B418-BD3633157CAC}" srcOrd="0" destOrd="0" presId="urn:microsoft.com/office/officeart/2005/8/layout/pyramid1"/>
    <dgm:cxn modelId="{5169F3F0-0A1A-416A-A8B1-42553CD3239C}" type="presParOf" srcId="{E697B679-4C32-415E-8B17-29354DE312EC}" destId="{DC620054-B015-4455-B820-C2193F09C9BF}" srcOrd="1" destOrd="0" presId="urn:microsoft.com/office/officeart/2005/8/layout/pyramid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1997E1-1F1B-42B7-8EBC-CF139BF22477}">
      <dsp:nvSpPr>
        <dsp:cNvPr id="0" name=""/>
        <dsp:cNvSpPr/>
      </dsp:nvSpPr>
      <dsp:spPr>
        <a:xfrm>
          <a:off x="2808438" y="56643"/>
          <a:ext cx="1856233" cy="1140910"/>
        </a:xfrm>
        <a:prstGeom prst="trapezoid">
          <a:avLst>
            <a:gd name="adj" fmla="val 82922"/>
          </a:avLst>
        </a:prstGeom>
        <a:solidFill>
          <a:schemeClr val="accent1">
            <a:shade val="50000"/>
            <a:hueOff val="0"/>
            <a:satOff val="0"/>
            <a:lumOff val="0"/>
            <a:alphaOff val="0"/>
          </a:schemeClr>
        </a:solidFill>
        <a:ln w="177800" cap="flat" cmpd="sng" algn="ctr">
          <a:solidFill>
            <a:schemeClr val="accent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100000"/>
            </a:lnSpc>
            <a:spcBef>
              <a:spcPct val="0"/>
            </a:spcBef>
            <a:spcAft>
              <a:spcPts val="0"/>
            </a:spcAft>
          </a:pPr>
          <a:endParaRPr lang="en-US" sz="1600" b="1" kern="1400" baseline="0" dirty="0" smtClean="0"/>
        </a:p>
        <a:p>
          <a:pPr lvl="0" algn="ctr" defTabSz="711200">
            <a:lnSpc>
              <a:spcPct val="100000"/>
            </a:lnSpc>
            <a:spcBef>
              <a:spcPct val="0"/>
            </a:spcBef>
            <a:spcAft>
              <a:spcPts val="0"/>
            </a:spcAft>
          </a:pPr>
          <a:r>
            <a:rPr lang="en-US" sz="1600" b="1" kern="1400" baseline="0" dirty="0" smtClean="0"/>
            <a:t>Healthy</a:t>
          </a:r>
        </a:p>
        <a:p>
          <a:pPr lvl="0" algn="ctr" defTabSz="711200">
            <a:lnSpc>
              <a:spcPct val="100000"/>
            </a:lnSpc>
            <a:spcBef>
              <a:spcPct val="0"/>
            </a:spcBef>
            <a:spcAft>
              <a:spcPts val="0"/>
            </a:spcAft>
          </a:pPr>
          <a:r>
            <a:rPr lang="en-US" sz="1600" b="1" kern="1400" baseline="0" dirty="0" smtClean="0"/>
            <a:t>Business Ecosystem</a:t>
          </a:r>
          <a:endParaRPr lang="en-US" sz="1600" b="1" kern="1400" baseline="0" dirty="0"/>
        </a:p>
      </dsp:txBody>
      <dsp:txXfrm>
        <a:off x="2808438" y="56643"/>
        <a:ext cx="1856233" cy="1140910"/>
      </dsp:txXfrm>
    </dsp:sp>
    <dsp:sp modelId="{4A2C71F5-0C5D-4CA2-8E56-EBE35C6E55F2}">
      <dsp:nvSpPr>
        <dsp:cNvPr id="0" name=""/>
        <dsp:cNvSpPr/>
      </dsp:nvSpPr>
      <dsp:spPr>
        <a:xfrm>
          <a:off x="2222002" y="1135438"/>
          <a:ext cx="3017518" cy="765100"/>
        </a:xfrm>
        <a:prstGeom prst="trapezoid">
          <a:avLst>
            <a:gd name="adj" fmla="val 82922"/>
          </a:avLst>
        </a:prstGeom>
        <a:solidFill>
          <a:schemeClr val="accent1">
            <a:shade val="50000"/>
            <a:hueOff val="144575"/>
            <a:satOff val="-3024"/>
            <a:lumOff val="16825"/>
            <a:alphaOff val="0"/>
          </a:schemeClr>
        </a:solidFill>
        <a:ln w="177800" cap="flat" cmpd="sng" algn="ctr">
          <a:solidFill>
            <a:schemeClr val="accent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t>Engines of Innovation</a:t>
          </a:r>
          <a:endParaRPr lang="en-US" sz="2000" b="1" kern="1200" dirty="0"/>
        </a:p>
      </dsp:txBody>
      <dsp:txXfrm>
        <a:off x="2750067" y="1135438"/>
        <a:ext cx="1961387" cy="765100"/>
      </dsp:txXfrm>
    </dsp:sp>
    <dsp:sp modelId="{14761954-3AB7-4CF3-972B-890A338D67B1}">
      <dsp:nvSpPr>
        <dsp:cNvPr id="0" name=""/>
        <dsp:cNvSpPr/>
      </dsp:nvSpPr>
      <dsp:spPr>
        <a:xfrm>
          <a:off x="1503630" y="1906010"/>
          <a:ext cx="4434820" cy="851019"/>
        </a:xfrm>
        <a:prstGeom prst="trapezoid">
          <a:avLst>
            <a:gd name="adj" fmla="val 82922"/>
          </a:avLst>
        </a:prstGeom>
        <a:solidFill>
          <a:schemeClr val="accent1">
            <a:shade val="50000"/>
            <a:hueOff val="289150"/>
            <a:satOff val="-6048"/>
            <a:lumOff val="33650"/>
            <a:alphaOff val="0"/>
          </a:schemeClr>
        </a:solidFill>
        <a:ln w="177800" cap="flat" cmpd="sng" algn="ctr">
          <a:solidFill>
            <a:schemeClr val="accent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en-US" sz="2600" b="1" kern="1200" dirty="0" smtClean="0"/>
            <a:t>Business Support</a:t>
          </a:r>
          <a:endParaRPr lang="en-US" sz="2600" b="1" kern="1200" dirty="0"/>
        </a:p>
      </dsp:txBody>
      <dsp:txXfrm>
        <a:off x="2279724" y="1906010"/>
        <a:ext cx="2882633" cy="851019"/>
      </dsp:txXfrm>
    </dsp:sp>
    <dsp:sp modelId="{5B74A942-C431-4E7B-9D19-E3ED28C9E990}">
      <dsp:nvSpPr>
        <dsp:cNvPr id="0" name=""/>
        <dsp:cNvSpPr/>
      </dsp:nvSpPr>
      <dsp:spPr>
        <a:xfrm>
          <a:off x="799445" y="2757030"/>
          <a:ext cx="5833885" cy="851019"/>
        </a:xfrm>
        <a:prstGeom prst="trapezoid">
          <a:avLst>
            <a:gd name="adj" fmla="val 82922"/>
          </a:avLst>
        </a:prstGeom>
        <a:solidFill>
          <a:schemeClr val="accent1">
            <a:shade val="50000"/>
            <a:hueOff val="289150"/>
            <a:satOff val="-6048"/>
            <a:lumOff val="33650"/>
            <a:alphaOff val="0"/>
          </a:schemeClr>
        </a:solidFill>
        <a:ln w="177800" cap="flat" cmpd="sng" algn="ctr">
          <a:solidFill>
            <a:schemeClr val="accent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en-US" sz="2700" b="1" kern="1200" dirty="0" smtClean="0"/>
            <a:t>Technology Infrastructure </a:t>
          </a:r>
          <a:endParaRPr lang="en-US" sz="2700" b="1" kern="1200" dirty="0"/>
        </a:p>
      </dsp:txBody>
      <dsp:txXfrm>
        <a:off x="1820375" y="2757030"/>
        <a:ext cx="3792025" cy="851019"/>
      </dsp:txXfrm>
    </dsp:sp>
    <dsp:sp modelId="{62C318DF-1EF8-44C9-B418-BD3633157CAC}">
      <dsp:nvSpPr>
        <dsp:cNvPr id="0" name=""/>
        <dsp:cNvSpPr/>
      </dsp:nvSpPr>
      <dsp:spPr>
        <a:xfrm>
          <a:off x="169162" y="3499059"/>
          <a:ext cx="7068290" cy="851019"/>
        </a:xfrm>
        <a:prstGeom prst="trapezoid">
          <a:avLst>
            <a:gd name="adj" fmla="val 82922"/>
          </a:avLst>
        </a:prstGeom>
        <a:solidFill>
          <a:schemeClr val="accent1">
            <a:shade val="50000"/>
            <a:hueOff val="144575"/>
            <a:satOff val="-3024"/>
            <a:lumOff val="16825"/>
            <a:alphaOff val="0"/>
          </a:schemeClr>
        </a:solidFill>
        <a:ln w="177800" cap="flat" cmpd="sng" algn="ctr">
          <a:solidFill>
            <a:schemeClr val="accent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en-US" sz="2700" b="1" kern="1200" dirty="0" smtClean="0"/>
            <a:t>Basic Infrastructure</a:t>
          </a:r>
          <a:endParaRPr lang="en-US" sz="2700" b="1" kern="1200" dirty="0"/>
        </a:p>
      </dsp:txBody>
      <dsp:txXfrm>
        <a:off x="1406113" y="3499059"/>
        <a:ext cx="4594388" cy="8510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1997E1-1F1B-42B7-8EBC-CF139BF22477}">
      <dsp:nvSpPr>
        <dsp:cNvPr id="0" name=""/>
        <dsp:cNvSpPr/>
      </dsp:nvSpPr>
      <dsp:spPr>
        <a:xfrm>
          <a:off x="2808438" y="56643"/>
          <a:ext cx="1856233" cy="1140910"/>
        </a:xfrm>
        <a:prstGeom prst="trapezoid">
          <a:avLst>
            <a:gd name="adj" fmla="val 82922"/>
          </a:avLst>
        </a:prstGeom>
        <a:solidFill>
          <a:schemeClr val="accent1">
            <a:shade val="50000"/>
            <a:hueOff val="0"/>
            <a:satOff val="0"/>
            <a:lumOff val="0"/>
            <a:alphaOff val="0"/>
          </a:schemeClr>
        </a:solidFill>
        <a:ln w="177800" cap="flat" cmpd="sng" algn="ctr">
          <a:solidFill>
            <a:schemeClr val="accent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100000"/>
            </a:lnSpc>
            <a:spcBef>
              <a:spcPct val="0"/>
            </a:spcBef>
            <a:spcAft>
              <a:spcPts val="0"/>
            </a:spcAft>
          </a:pPr>
          <a:endParaRPr lang="en-US" sz="1600" b="1" kern="1400" baseline="0" dirty="0" smtClean="0"/>
        </a:p>
        <a:p>
          <a:pPr lvl="0" algn="ctr" defTabSz="711200">
            <a:lnSpc>
              <a:spcPct val="100000"/>
            </a:lnSpc>
            <a:spcBef>
              <a:spcPct val="0"/>
            </a:spcBef>
            <a:spcAft>
              <a:spcPts val="0"/>
            </a:spcAft>
          </a:pPr>
          <a:r>
            <a:rPr lang="en-US" sz="1600" b="1" kern="1400" baseline="0" dirty="0" smtClean="0"/>
            <a:t>Healthy</a:t>
          </a:r>
        </a:p>
        <a:p>
          <a:pPr lvl="0" algn="ctr" defTabSz="711200">
            <a:lnSpc>
              <a:spcPct val="100000"/>
            </a:lnSpc>
            <a:spcBef>
              <a:spcPct val="0"/>
            </a:spcBef>
            <a:spcAft>
              <a:spcPts val="0"/>
            </a:spcAft>
          </a:pPr>
          <a:r>
            <a:rPr lang="en-US" sz="1600" b="1" kern="1400" baseline="0" dirty="0" smtClean="0"/>
            <a:t>Business Ecosystem</a:t>
          </a:r>
          <a:endParaRPr lang="en-US" sz="1600" b="1" kern="1400" baseline="0" dirty="0"/>
        </a:p>
      </dsp:txBody>
      <dsp:txXfrm>
        <a:off x="2808438" y="56643"/>
        <a:ext cx="1856233" cy="1140910"/>
      </dsp:txXfrm>
    </dsp:sp>
    <dsp:sp modelId="{4A2C71F5-0C5D-4CA2-8E56-EBE35C6E55F2}">
      <dsp:nvSpPr>
        <dsp:cNvPr id="0" name=""/>
        <dsp:cNvSpPr/>
      </dsp:nvSpPr>
      <dsp:spPr>
        <a:xfrm>
          <a:off x="2222002" y="1135438"/>
          <a:ext cx="3017518" cy="765100"/>
        </a:xfrm>
        <a:prstGeom prst="trapezoid">
          <a:avLst>
            <a:gd name="adj" fmla="val 82922"/>
          </a:avLst>
        </a:prstGeom>
        <a:solidFill>
          <a:schemeClr val="accent1">
            <a:shade val="50000"/>
            <a:hueOff val="144575"/>
            <a:satOff val="-3024"/>
            <a:lumOff val="16825"/>
            <a:alphaOff val="0"/>
          </a:schemeClr>
        </a:solidFill>
        <a:ln w="177800" cap="flat" cmpd="sng" algn="ctr">
          <a:solidFill>
            <a:schemeClr val="accent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t>Engines of Innovation</a:t>
          </a:r>
          <a:endParaRPr lang="en-US" sz="2000" b="1" kern="1200" dirty="0"/>
        </a:p>
      </dsp:txBody>
      <dsp:txXfrm>
        <a:off x="2750067" y="1135438"/>
        <a:ext cx="1961387" cy="765100"/>
      </dsp:txXfrm>
    </dsp:sp>
    <dsp:sp modelId="{14761954-3AB7-4CF3-972B-890A338D67B1}">
      <dsp:nvSpPr>
        <dsp:cNvPr id="0" name=""/>
        <dsp:cNvSpPr/>
      </dsp:nvSpPr>
      <dsp:spPr>
        <a:xfrm>
          <a:off x="1503630" y="1906010"/>
          <a:ext cx="4434820" cy="851019"/>
        </a:xfrm>
        <a:prstGeom prst="trapezoid">
          <a:avLst>
            <a:gd name="adj" fmla="val 82922"/>
          </a:avLst>
        </a:prstGeom>
        <a:solidFill>
          <a:schemeClr val="accent1">
            <a:shade val="50000"/>
            <a:hueOff val="289150"/>
            <a:satOff val="-6048"/>
            <a:lumOff val="33650"/>
            <a:alphaOff val="0"/>
          </a:schemeClr>
        </a:solidFill>
        <a:ln w="177800" cap="flat" cmpd="sng" algn="ctr">
          <a:solidFill>
            <a:schemeClr val="accent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en-US" sz="2600" b="1" kern="1200" dirty="0" smtClean="0"/>
            <a:t>Business Support</a:t>
          </a:r>
          <a:endParaRPr lang="en-US" sz="2600" b="1" kern="1200" dirty="0"/>
        </a:p>
      </dsp:txBody>
      <dsp:txXfrm>
        <a:off x="2279724" y="1906010"/>
        <a:ext cx="2882633" cy="851019"/>
      </dsp:txXfrm>
    </dsp:sp>
    <dsp:sp modelId="{5B74A942-C431-4E7B-9D19-E3ED28C9E990}">
      <dsp:nvSpPr>
        <dsp:cNvPr id="0" name=""/>
        <dsp:cNvSpPr/>
      </dsp:nvSpPr>
      <dsp:spPr>
        <a:xfrm>
          <a:off x="799445" y="2757030"/>
          <a:ext cx="5833885" cy="851019"/>
        </a:xfrm>
        <a:prstGeom prst="trapezoid">
          <a:avLst>
            <a:gd name="adj" fmla="val 82922"/>
          </a:avLst>
        </a:prstGeom>
        <a:solidFill>
          <a:schemeClr val="accent1">
            <a:shade val="50000"/>
            <a:hueOff val="289150"/>
            <a:satOff val="-6048"/>
            <a:lumOff val="33650"/>
            <a:alphaOff val="0"/>
          </a:schemeClr>
        </a:solidFill>
        <a:ln w="177800" cap="flat" cmpd="sng" algn="ctr">
          <a:solidFill>
            <a:schemeClr val="accent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en-US" sz="2700" b="1" kern="1200" dirty="0" smtClean="0"/>
            <a:t>Technology Infrastructure </a:t>
          </a:r>
          <a:endParaRPr lang="en-US" sz="2700" b="1" kern="1200" dirty="0"/>
        </a:p>
      </dsp:txBody>
      <dsp:txXfrm>
        <a:off x="1820375" y="2757030"/>
        <a:ext cx="3792025" cy="851019"/>
      </dsp:txXfrm>
    </dsp:sp>
    <dsp:sp modelId="{62C318DF-1EF8-44C9-B418-BD3633157CAC}">
      <dsp:nvSpPr>
        <dsp:cNvPr id="0" name=""/>
        <dsp:cNvSpPr/>
      </dsp:nvSpPr>
      <dsp:spPr>
        <a:xfrm>
          <a:off x="169162" y="3499059"/>
          <a:ext cx="7068290" cy="851019"/>
        </a:xfrm>
        <a:prstGeom prst="trapezoid">
          <a:avLst>
            <a:gd name="adj" fmla="val 82922"/>
          </a:avLst>
        </a:prstGeom>
        <a:solidFill>
          <a:schemeClr val="accent1">
            <a:shade val="50000"/>
            <a:hueOff val="144575"/>
            <a:satOff val="-3024"/>
            <a:lumOff val="16825"/>
            <a:alphaOff val="0"/>
          </a:schemeClr>
        </a:solidFill>
        <a:ln w="177800" cap="flat" cmpd="sng" algn="ctr">
          <a:solidFill>
            <a:schemeClr val="accent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en-US" sz="2700" b="1" kern="1200" dirty="0" smtClean="0"/>
            <a:t>Basic Infrastructure</a:t>
          </a:r>
          <a:endParaRPr lang="en-US" sz="2700" b="1" kern="1200" dirty="0"/>
        </a:p>
      </dsp:txBody>
      <dsp:txXfrm>
        <a:off x="1406113" y="3499059"/>
        <a:ext cx="4594388" cy="851019"/>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0"/>
            <a:ext cx="3038476" cy="465138"/>
          </a:xfrm>
          <a:prstGeom prst="rect">
            <a:avLst/>
          </a:prstGeom>
        </p:spPr>
        <p:txBody>
          <a:bodyPr vert="horz" lIns="92391" tIns="46196" rIns="92391" bIns="46196" rtlCol="0"/>
          <a:lstStyle>
            <a:lvl1pPr algn="l">
              <a:defRPr sz="1100">
                <a:latin typeface="Arial" pitchFamily="-109" charset="0"/>
                <a:ea typeface="ＭＳ Ｐゴシック" pitchFamily="-109" charset="-128"/>
                <a:cs typeface="ＭＳ Ｐゴシック" pitchFamily="-109" charset="-128"/>
              </a:defRPr>
            </a:lvl1pPr>
          </a:lstStyle>
          <a:p>
            <a:pPr>
              <a:defRPr/>
            </a:pPr>
            <a:endParaRPr lang="en-US" dirty="0"/>
          </a:p>
        </p:txBody>
      </p:sp>
      <p:sp>
        <p:nvSpPr>
          <p:cNvPr id="3" name="Date Placeholder 2"/>
          <p:cNvSpPr>
            <a:spLocks noGrp="1"/>
          </p:cNvSpPr>
          <p:nvPr>
            <p:ph type="dt" sz="quarter" idx="1"/>
          </p:nvPr>
        </p:nvSpPr>
        <p:spPr>
          <a:xfrm>
            <a:off x="3970345" y="0"/>
            <a:ext cx="3038476" cy="465138"/>
          </a:xfrm>
          <a:prstGeom prst="rect">
            <a:avLst/>
          </a:prstGeom>
        </p:spPr>
        <p:txBody>
          <a:bodyPr vert="horz" wrap="square" lIns="92391" tIns="46196" rIns="92391" bIns="46196" numCol="1" anchor="t" anchorCtr="0" compatLnSpc="1">
            <a:prstTxWarp prst="textNoShape">
              <a:avLst/>
            </a:prstTxWarp>
          </a:bodyPr>
          <a:lstStyle>
            <a:lvl1pPr algn="r">
              <a:defRPr sz="1100">
                <a:latin typeface="Arial" charset="0"/>
                <a:ea typeface="ＭＳ Ｐゴシック" pitchFamily="-109" charset="-128"/>
                <a:cs typeface="+mn-cs"/>
              </a:defRPr>
            </a:lvl1pPr>
          </a:lstStyle>
          <a:p>
            <a:pPr>
              <a:defRPr/>
            </a:pPr>
            <a:fld id="{A5B509BE-9119-4C9D-9D59-9E686186B448}" type="datetime1">
              <a:rPr lang="en-US"/>
              <a:pPr>
                <a:defRPr/>
              </a:pPr>
              <a:t>10/13/2015</a:t>
            </a:fld>
            <a:endParaRPr lang="en-US" dirty="0"/>
          </a:p>
        </p:txBody>
      </p:sp>
      <p:sp>
        <p:nvSpPr>
          <p:cNvPr id="4" name="Footer Placeholder 3"/>
          <p:cNvSpPr>
            <a:spLocks noGrp="1"/>
          </p:cNvSpPr>
          <p:nvPr>
            <p:ph type="ftr" sz="quarter" idx="2"/>
          </p:nvPr>
        </p:nvSpPr>
        <p:spPr>
          <a:xfrm>
            <a:off x="5" y="8829675"/>
            <a:ext cx="3038476" cy="465138"/>
          </a:xfrm>
          <a:prstGeom prst="rect">
            <a:avLst/>
          </a:prstGeom>
        </p:spPr>
        <p:txBody>
          <a:bodyPr vert="horz" lIns="92391" tIns="46196" rIns="92391" bIns="46196" rtlCol="0" anchor="b"/>
          <a:lstStyle>
            <a:lvl1pPr algn="l">
              <a:defRPr sz="1100">
                <a:latin typeface="Arial" pitchFamily="-109" charset="0"/>
                <a:ea typeface="ＭＳ Ｐゴシック" pitchFamily="-109" charset="-128"/>
                <a:cs typeface="ＭＳ Ｐゴシック" pitchFamily="-109" charset="-128"/>
              </a:defRPr>
            </a:lvl1pPr>
          </a:lstStyle>
          <a:p>
            <a:pPr>
              <a:defRPr/>
            </a:pPr>
            <a:endParaRPr lang="en-US" dirty="0"/>
          </a:p>
        </p:txBody>
      </p:sp>
      <p:sp>
        <p:nvSpPr>
          <p:cNvPr id="5" name="Slide Number Placeholder 4"/>
          <p:cNvSpPr>
            <a:spLocks noGrp="1"/>
          </p:cNvSpPr>
          <p:nvPr>
            <p:ph type="sldNum" sz="quarter" idx="3"/>
          </p:nvPr>
        </p:nvSpPr>
        <p:spPr>
          <a:xfrm>
            <a:off x="3970345" y="8829675"/>
            <a:ext cx="3038476" cy="465138"/>
          </a:xfrm>
          <a:prstGeom prst="rect">
            <a:avLst/>
          </a:prstGeom>
        </p:spPr>
        <p:txBody>
          <a:bodyPr vert="horz" wrap="square" lIns="92391" tIns="46196" rIns="92391" bIns="46196" numCol="1" anchor="b" anchorCtr="0" compatLnSpc="1">
            <a:prstTxWarp prst="textNoShape">
              <a:avLst/>
            </a:prstTxWarp>
          </a:bodyPr>
          <a:lstStyle>
            <a:lvl1pPr algn="r">
              <a:defRPr sz="1100">
                <a:latin typeface="Arial" charset="0"/>
                <a:ea typeface="ＭＳ Ｐゴシック" pitchFamily="-109" charset="-128"/>
                <a:cs typeface="+mn-cs"/>
              </a:defRPr>
            </a:lvl1pPr>
          </a:lstStyle>
          <a:p>
            <a:pPr>
              <a:defRPr/>
            </a:pPr>
            <a:fld id="{8C4DEF20-F2B1-41AC-BB4B-700CE9DF61C5}" type="slidenum">
              <a:rPr lang="en-US"/>
              <a:pPr>
                <a:defRPr/>
              </a:pPr>
              <a:t>‹#›</a:t>
            </a:fld>
            <a:endParaRPr lang="en-US" dirty="0"/>
          </a:p>
        </p:txBody>
      </p:sp>
    </p:spTree>
    <p:extLst>
      <p:ext uri="{BB962C8B-B14F-4D97-AF65-F5344CB8AC3E}">
        <p14:creationId xmlns:p14="http://schemas.microsoft.com/office/powerpoint/2010/main" val="13756300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0"/>
            <a:ext cx="3038476" cy="465138"/>
          </a:xfrm>
          <a:prstGeom prst="rect">
            <a:avLst/>
          </a:prstGeom>
        </p:spPr>
        <p:txBody>
          <a:bodyPr vert="horz" lIns="92391" tIns="46196" rIns="92391" bIns="46196" rtlCol="0"/>
          <a:lstStyle>
            <a:lvl1pPr algn="l" fontAlgn="auto">
              <a:spcBef>
                <a:spcPts val="0"/>
              </a:spcBef>
              <a:spcAft>
                <a:spcPts val="0"/>
              </a:spcAft>
              <a:defRPr sz="11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970345" y="0"/>
            <a:ext cx="3038476" cy="465138"/>
          </a:xfrm>
          <a:prstGeom prst="rect">
            <a:avLst/>
          </a:prstGeom>
        </p:spPr>
        <p:txBody>
          <a:bodyPr vert="horz" wrap="square" lIns="92391" tIns="46196" rIns="92391" bIns="46196" numCol="1" anchor="t" anchorCtr="0" compatLnSpc="1">
            <a:prstTxWarp prst="textNoShape">
              <a:avLst/>
            </a:prstTxWarp>
          </a:bodyPr>
          <a:lstStyle>
            <a:lvl1pPr algn="r">
              <a:defRPr sz="1100">
                <a:latin typeface="Calibri" pitchFamily="-109" charset="0"/>
                <a:ea typeface="ＭＳ Ｐゴシック" pitchFamily="-109" charset="-128"/>
                <a:cs typeface="+mn-cs"/>
              </a:defRPr>
            </a:lvl1pPr>
          </a:lstStyle>
          <a:p>
            <a:pPr>
              <a:defRPr/>
            </a:pPr>
            <a:fld id="{3838806E-86F5-4A3E-8A0A-7371746EAC99}" type="datetime1">
              <a:rPr lang="en-US"/>
              <a:pPr>
                <a:defRPr/>
              </a:pPr>
              <a:t>10/13/2015</a:t>
            </a:fld>
            <a:endParaRPr lang="en-US" dirty="0"/>
          </a:p>
        </p:txBody>
      </p:sp>
      <p:sp>
        <p:nvSpPr>
          <p:cNvPr id="4" name="Slide Image Placeholder 3"/>
          <p:cNvSpPr>
            <a:spLocks noGrp="1" noRot="1" noChangeAspect="1"/>
          </p:cNvSpPr>
          <p:nvPr>
            <p:ph type="sldImg" idx="2"/>
          </p:nvPr>
        </p:nvSpPr>
        <p:spPr>
          <a:xfrm>
            <a:off x="1182688" y="696913"/>
            <a:ext cx="4646612" cy="3486150"/>
          </a:xfrm>
          <a:prstGeom prst="rect">
            <a:avLst/>
          </a:prstGeom>
          <a:noFill/>
          <a:ln w="12700">
            <a:solidFill>
              <a:prstClr val="black"/>
            </a:solidFill>
          </a:ln>
        </p:spPr>
        <p:txBody>
          <a:bodyPr vert="horz" lIns="92391" tIns="46196" rIns="92391" bIns="46196" rtlCol="0" anchor="ctr"/>
          <a:lstStyle/>
          <a:p>
            <a:pPr lvl="0"/>
            <a:endParaRPr lang="en-US" noProof="0" dirty="0"/>
          </a:p>
        </p:txBody>
      </p:sp>
      <p:sp>
        <p:nvSpPr>
          <p:cNvPr id="5" name="Notes Placeholder 4"/>
          <p:cNvSpPr>
            <a:spLocks noGrp="1"/>
          </p:cNvSpPr>
          <p:nvPr>
            <p:ph type="body" sz="quarter" idx="3"/>
          </p:nvPr>
        </p:nvSpPr>
        <p:spPr>
          <a:xfrm>
            <a:off x="701679" y="4416436"/>
            <a:ext cx="5607050" cy="4183063"/>
          </a:xfrm>
          <a:prstGeom prst="rect">
            <a:avLst/>
          </a:prstGeom>
        </p:spPr>
        <p:txBody>
          <a:bodyPr vert="horz" lIns="92391" tIns="46196" rIns="92391" bIns="46196"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5" y="8829675"/>
            <a:ext cx="3038476" cy="465138"/>
          </a:xfrm>
          <a:prstGeom prst="rect">
            <a:avLst/>
          </a:prstGeom>
        </p:spPr>
        <p:txBody>
          <a:bodyPr vert="horz" lIns="92391" tIns="46196" rIns="92391" bIns="46196" rtlCol="0" anchor="b"/>
          <a:lstStyle>
            <a:lvl1pPr algn="l" fontAlgn="auto">
              <a:spcBef>
                <a:spcPts val="0"/>
              </a:spcBef>
              <a:spcAft>
                <a:spcPts val="0"/>
              </a:spcAft>
              <a:defRPr sz="11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970345" y="8829675"/>
            <a:ext cx="3038476" cy="465138"/>
          </a:xfrm>
          <a:prstGeom prst="rect">
            <a:avLst/>
          </a:prstGeom>
        </p:spPr>
        <p:txBody>
          <a:bodyPr vert="horz" wrap="square" lIns="92391" tIns="46196" rIns="92391" bIns="46196" numCol="1" anchor="b" anchorCtr="0" compatLnSpc="1">
            <a:prstTxWarp prst="textNoShape">
              <a:avLst/>
            </a:prstTxWarp>
          </a:bodyPr>
          <a:lstStyle>
            <a:lvl1pPr algn="r">
              <a:defRPr sz="1100">
                <a:latin typeface="Calibri" pitchFamily="-109" charset="0"/>
                <a:ea typeface="ＭＳ Ｐゴシック" pitchFamily="-109" charset="-128"/>
                <a:cs typeface="+mn-cs"/>
              </a:defRPr>
            </a:lvl1pPr>
          </a:lstStyle>
          <a:p>
            <a:pPr>
              <a:defRPr/>
            </a:pPr>
            <a:fld id="{52C74034-36AD-4F1A-833A-FE44BE8DEE8C}" type="slidenum">
              <a:rPr lang="en-US"/>
              <a:pPr>
                <a:defRPr/>
              </a:pPr>
              <a:t>‹#›</a:t>
            </a:fld>
            <a:endParaRPr lang="en-US" dirty="0"/>
          </a:p>
        </p:txBody>
      </p:sp>
    </p:spTree>
    <p:extLst>
      <p:ext uri="{BB962C8B-B14F-4D97-AF65-F5344CB8AC3E}">
        <p14:creationId xmlns:p14="http://schemas.microsoft.com/office/powerpoint/2010/main" val="327623772"/>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ＭＳ Ｐゴシック" pitchFamily="-109"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image" Target="../media/image21.png"/></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smtClean="0">
                <a:ea typeface="ＭＳ Ｐゴシック"/>
                <a:cs typeface="ＭＳ Ｐゴシック"/>
              </a:rPr>
              <a:t>  </a:t>
            </a:r>
          </a:p>
          <a:p>
            <a:pPr eaLnBrk="1" hangingPunct="1">
              <a:spcBef>
                <a:spcPct val="0"/>
              </a:spcBef>
            </a:pPr>
            <a:endParaRPr lang="en-US" b="1" dirty="0" smtClean="0">
              <a:ea typeface="ＭＳ Ｐゴシック"/>
              <a:cs typeface="ＭＳ Ｐゴシック"/>
            </a:endParaRPr>
          </a:p>
        </p:txBody>
      </p:sp>
      <p:sp>
        <p:nvSpPr>
          <p:cNvPr id="34820" name="Slide Number Placeholder 3"/>
          <p:cNvSpPr>
            <a:spLocks noGrp="1"/>
          </p:cNvSpPr>
          <p:nvPr>
            <p:ph type="sldNum" sz="quarter" idx="5"/>
          </p:nvPr>
        </p:nvSpPr>
        <p:spPr bwMode="auto">
          <a:noFill/>
          <a:ln>
            <a:miter lim="800000"/>
            <a:headEnd/>
            <a:tailEnd/>
          </a:ln>
        </p:spPr>
        <p:txBody>
          <a:bodyPr/>
          <a:lstStyle/>
          <a:p>
            <a:fld id="{668793FB-732C-4E15-8844-278C4D1BAAB1}" type="slidenum">
              <a:rPr lang="en-US" smtClean="0">
                <a:latin typeface="Calibri" pitchFamily="34" charset="0"/>
                <a:ea typeface="ＭＳ Ｐゴシック"/>
                <a:cs typeface="ＭＳ Ｐゴシック"/>
              </a:rPr>
              <a:pPr/>
              <a:t>1</a:t>
            </a:fld>
            <a:endParaRPr lang="en-US" dirty="0" smtClean="0">
              <a:latin typeface="Calibri" pitchFamily="34" charset="0"/>
              <a:ea typeface="ＭＳ Ｐゴシック"/>
              <a:cs typeface="ＭＳ Ｐゴシック"/>
            </a:endParaRPr>
          </a:p>
        </p:txBody>
      </p:sp>
    </p:spTree>
    <p:extLst>
      <p:ext uri="{BB962C8B-B14F-4D97-AF65-F5344CB8AC3E}">
        <p14:creationId xmlns:p14="http://schemas.microsoft.com/office/powerpoint/2010/main" val="6692050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4" name="Slide Number Placeholder 3"/>
          <p:cNvSpPr>
            <a:spLocks noGrp="1"/>
          </p:cNvSpPr>
          <p:nvPr>
            <p:ph type="sldNum" sz="quarter" idx="5"/>
          </p:nvPr>
        </p:nvSpPr>
        <p:spPr bwMode="auto">
          <a:noFill/>
          <a:ln>
            <a:miter lim="800000"/>
            <a:headEnd/>
            <a:tailEnd/>
          </a:ln>
        </p:spPr>
        <p:txBody>
          <a:bodyPr/>
          <a:lstStyle/>
          <a:p>
            <a:fld id="{1F643FCA-634B-4104-A824-538AA82E4DA1}" type="slidenum">
              <a:rPr lang="en-US" smtClean="0">
                <a:solidFill>
                  <a:prstClr val="black"/>
                </a:solidFill>
              </a:rPr>
              <a:pPr/>
              <a:t>12</a:t>
            </a:fld>
            <a:endParaRPr lang="en-US" dirty="0" smtClean="0">
              <a:solidFill>
                <a:prstClr val="black"/>
              </a:solidFill>
            </a:endParaRPr>
          </a:p>
        </p:txBody>
      </p:sp>
      <p:graphicFrame>
        <p:nvGraphicFramePr>
          <p:cNvPr id="5" name="Chart 4"/>
          <p:cNvGraphicFramePr>
            <a:graphicFrameLocks/>
          </p:cNvGraphicFramePr>
          <p:nvPr>
            <p:extLst>
              <p:ext uri="{D42A27DB-BD31-4B8C-83A1-F6EECF244321}">
                <p14:modId xmlns:p14="http://schemas.microsoft.com/office/powerpoint/2010/main" val="182071456"/>
              </p:ext>
            </p:extLst>
          </p:nvPr>
        </p:nvGraphicFramePr>
        <p:xfrm>
          <a:off x="815522" y="4416436"/>
          <a:ext cx="5151328" cy="3322642"/>
        </p:xfrm>
        <a:graphic>
          <a:graphicData uri="http://schemas.openxmlformats.org/drawingml/2006/chart">
            <c:chart xmlns:c="http://schemas.openxmlformats.org/drawingml/2006/chart" xmlns:r="http://schemas.openxmlformats.org/officeDocument/2006/relationships" r:id="rId3"/>
          </a:graphicData>
        </a:graphic>
      </p:graphicFrame>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0066" y="7852833"/>
            <a:ext cx="4237037"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Notes Placeholder 1"/>
          <p:cNvSpPr>
            <a:spLocks noGrp="1"/>
          </p:cNvSpPr>
          <p:nvPr>
            <p:ph type="body" sz="quarter" idx="10"/>
          </p:nvPr>
        </p:nvSpPr>
        <p:spPr/>
        <p:txBody>
          <a:bodyPr/>
          <a:lstStyle/>
          <a:p>
            <a:r>
              <a:rPr lang="en-US" dirty="0" smtClean="0"/>
              <a:t>The 600 applications funded in FY 2013 includes grants for disaster recovery which were funded with FY 2012 disaster funds.</a:t>
            </a:r>
          </a:p>
          <a:p>
            <a:endParaRPr lang="en-US" dirty="0"/>
          </a:p>
        </p:txBody>
      </p:sp>
    </p:spTree>
    <p:extLst>
      <p:ext uri="{BB962C8B-B14F-4D97-AF65-F5344CB8AC3E}">
        <p14:creationId xmlns:p14="http://schemas.microsoft.com/office/powerpoint/2010/main" val="24906748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normAutofit fontScale="47500" lnSpcReduction="20000"/>
          </a:bodyPr>
          <a:lstStyle/>
          <a:p>
            <a:pPr eaLnBrk="1" hangingPunct="1">
              <a:spcBef>
                <a:spcPct val="0"/>
              </a:spcBef>
            </a:pPr>
            <a:r>
              <a:rPr lang="en-US" b="1" dirty="0" smtClean="0">
                <a:latin typeface="Arial Narrow"/>
                <a:ea typeface="ＭＳ Ｐゴシック" pitchFamily="-108" charset="-128"/>
                <a:cs typeface="Arial Narrow"/>
              </a:rPr>
              <a:t>INSIDE PAGE Template</a:t>
            </a:r>
            <a:endParaRPr lang="en-US" b="1" baseline="0" dirty="0" smtClean="0">
              <a:latin typeface="Arial Narrow"/>
              <a:ea typeface="ＭＳ Ｐゴシック" pitchFamily="-108" charset="-128"/>
              <a:cs typeface="Arial Narrow"/>
            </a:endParaRPr>
          </a:p>
          <a:p>
            <a:pPr eaLnBrk="1" hangingPunct="1">
              <a:spcBef>
                <a:spcPct val="0"/>
              </a:spcBef>
              <a:buFontTx/>
              <a:buNone/>
            </a:pPr>
            <a:r>
              <a:rPr lang="en-US" b="1" baseline="0" dirty="0" smtClean="0">
                <a:latin typeface="Arial Narrow"/>
                <a:ea typeface="ＭＳ Ｐゴシック" pitchFamily="-108" charset="-128"/>
                <a:cs typeface="Arial Narrow"/>
              </a:rPr>
              <a:t>EDA Logo, yellow line and Eagle are part of the background artwork and are not editable  (no animation) </a:t>
            </a:r>
          </a:p>
          <a:p>
            <a:pPr eaLnBrk="1" hangingPunct="1">
              <a:spcBef>
                <a:spcPct val="0"/>
              </a:spcBef>
              <a:buFontTx/>
              <a:buNone/>
            </a:pPr>
            <a:endParaRPr lang="en-US" b="1" baseline="0" dirty="0" smtClean="0">
              <a:latin typeface="Arial Narrow"/>
              <a:ea typeface="ＭＳ Ｐゴシック" pitchFamily="-108" charset="-128"/>
              <a:cs typeface="Arial Narrow"/>
            </a:endParaRPr>
          </a:p>
          <a:p>
            <a:pPr eaLnBrk="1" hangingPunct="1">
              <a:spcBef>
                <a:spcPct val="0"/>
              </a:spcBef>
              <a:buFontTx/>
              <a:buNone/>
            </a:pPr>
            <a:endParaRPr lang="en-US" b="1" baseline="0" dirty="0" smtClean="0">
              <a:latin typeface="Arial Narrow"/>
              <a:ea typeface="ＭＳ Ｐゴシック" pitchFamily="-108" charset="-128"/>
              <a:cs typeface="Arial Narrow"/>
            </a:endParaRPr>
          </a:p>
          <a:p>
            <a:pPr eaLnBrk="1" hangingPunct="1">
              <a:spcBef>
                <a:spcPct val="0"/>
              </a:spcBef>
              <a:buFontTx/>
              <a:buNone/>
            </a:pPr>
            <a:r>
              <a:rPr lang="en-US" b="1" baseline="0" dirty="0" smtClean="0">
                <a:latin typeface="Arial Narrow"/>
                <a:ea typeface="ＭＳ Ｐゴシック" pitchFamily="-108" charset="-128"/>
                <a:cs typeface="Arial Narrow"/>
              </a:rPr>
              <a:t>Slide Title/Sub-title (should appear in the same place on each slide, centered from top/bottom, right justified next to Eagle)</a:t>
            </a:r>
          </a:p>
          <a:p>
            <a:pPr marL="174708" indent="-174708" eaLnBrk="1" hangingPunct="1">
              <a:spcBef>
                <a:spcPct val="0"/>
              </a:spcBef>
              <a:buFont typeface="Lucida Grande"/>
              <a:buChar char="-"/>
            </a:pPr>
            <a:r>
              <a:rPr lang="en-US" b="1" baseline="0" dirty="0" smtClean="0">
                <a:latin typeface="Arial Narrow"/>
                <a:ea typeface="ＭＳ Ｐゴシック" pitchFamily="-108" charset="-128"/>
                <a:cs typeface="Arial Narrow"/>
              </a:rPr>
              <a:t> Slide Title Font: Arial Narrow, Bold, All Caps; 24pts</a:t>
            </a:r>
          </a:p>
          <a:p>
            <a:pPr marL="174708" indent="-174708" eaLnBrk="1" hangingPunct="1">
              <a:spcBef>
                <a:spcPct val="0"/>
              </a:spcBef>
              <a:buFont typeface="Lucida Grande"/>
              <a:buChar char="-"/>
            </a:pPr>
            <a:r>
              <a:rPr lang="en-US" b="1" baseline="0" dirty="0" smtClean="0">
                <a:latin typeface="Arial Narrow"/>
                <a:ea typeface="ＭＳ Ｐゴシック" pitchFamily="-108" charset="-128"/>
                <a:cs typeface="Arial Narrow"/>
              </a:rPr>
              <a:t> Color: Blue</a:t>
            </a:r>
          </a:p>
          <a:p>
            <a:pPr marL="174708" indent="-174708" eaLnBrk="1" hangingPunct="1">
              <a:spcBef>
                <a:spcPct val="0"/>
              </a:spcBef>
              <a:buFont typeface="Lucida Grande"/>
              <a:buChar char="-"/>
            </a:pPr>
            <a:r>
              <a:rPr lang="en-US" b="1" baseline="0" dirty="0" smtClean="0">
                <a:latin typeface="Arial Narrow"/>
                <a:ea typeface="ＭＳ Ｐゴシック" pitchFamily="-108" charset="-128"/>
                <a:cs typeface="Arial Narrow"/>
              </a:rPr>
              <a:t> Character Spacing: Expanded 2.5pts</a:t>
            </a:r>
          </a:p>
          <a:p>
            <a:pPr marL="174708" indent="-174708" eaLnBrk="1" hangingPunct="1">
              <a:spcBef>
                <a:spcPct val="0"/>
              </a:spcBef>
              <a:buFont typeface="Lucida Grande"/>
              <a:buChar char="-"/>
            </a:pPr>
            <a:r>
              <a:rPr lang="en-US" b="1" baseline="0" dirty="0" smtClean="0">
                <a:latin typeface="Arial Narrow"/>
                <a:ea typeface="ＭＳ Ｐゴシック" pitchFamily="-108" charset="-128"/>
                <a:cs typeface="Arial Narrow"/>
              </a:rPr>
              <a:t> Alignment: Left</a:t>
            </a:r>
          </a:p>
          <a:p>
            <a:pPr marL="174708" indent="-174708" eaLnBrk="1" hangingPunct="1">
              <a:spcBef>
                <a:spcPct val="0"/>
              </a:spcBef>
              <a:buFont typeface="Lucida Grande"/>
              <a:buChar char="-"/>
            </a:pPr>
            <a:r>
              <a:rPr lang="en-US" b="1" baseline="0" dirty="0" smtClean="0">
                <a:latin typeface="Arial Narrow"/>
                <a:ea typeface="ＭＳ Ｐゴシック" pitchFamily="-108" charset="-128"/>
                <a:cs typeface="Arial Narrow"/>
              </a:rPr>
              <a:t> Line Spacing: Spacing After: 3pts</a:t>
            </a:r>
          </a:p>
          <a:p>
            <a:pPr marL="174708" indent="-174708" eaLnBrk="1" hangingPunct="1">
              <a:spcBef>
                <a:spcPct val="0"/>
              </a:spcBef>
              <a:buFont typeface="Lucida Grande"/>
              <a:buChar char="-"/>
            </a:pPr>
            <a:r>
              <a:rPr lang="en-US" b="1" baseline="0" dirty="0" smtClean="0">
                <a:latin typeface="Arial Narrow"/>
                <a:ea typeface="ＭＳ Ｐゴシック" pitchFamily="-108" charset="-128"/>
                <a:cs typeface="Arial Narrow"/>
              </a:rPr>
              <a:t> Slide Sub-title Font: Georgia, Italic; 14pts</a:t>
            </a:r>
          </a:p>
          <a:p>
            <a:pPr marL="174708" indent="-174708" eaLnBrk="1" hangingPunct="1">
              <a:spcBef>
                <a:spcPct val="0"/>
              </a:spcBef>
              <a:buFont typeface="Lucida Grande"/>
              <a:buChar char="-"/>
            </a:pPr>
            <a:r>
              <a:rPr lang="en-US" b="1" baseline="0" dirty="0" smtClean="0">
                <a:latin typeface="Arial Narrow"/>
                <a:ea typeface="ＭＳ Ｐゴシック" pitchFamily="-108" charset="-128"/>
                <a:cs typeface="Arial Narrow"/>
              </a:rPr>
              <a:t> Color: Brown</a:t>
            </a:r>
          </a:p>
          <a:p>
            <a:pPr marL="174708" indent="-174708" eaLnBrk="1" hangingPunct="1">
              <a:spcBef>
                <a:spcPct val="0"/>
              </a:spcBef>
              <a:buFont typeface="Lucida Grande"/>
              <a:buChar char="-"/>
            </a:pPr>
            <a:r>
              <a:rPr lang="en-US" b="1" baseline="0" dirty="0" smtClean="0">
                <a:latin typeface="Arial Narrow"/>
                <a:ea typeface="ＭＳ Ｐゴシック" pitchFamily="-108" charset="-128"/>
                <a:cs typeface="Arial Narrow"/>
              </a:rPr>
              <a:t> Character Spacing: Normal</a:t>
            </a:r>
          </a:p>
          <a:p>
            <a:pPr marL="174708" indent="-174708" eaLnBrk="1" hangingPunct="1">
              <a:spcBef>
                <a:spcPct val="0"/>
              </a:spcBef>
              <a:buFont typeface="Lucida Grande"/>
              <a:buChar char="-"/>
            </a:pPr>
            <a:r>
              <a:rPr lang="en-US" b="1" baseline="0" dirty="0" smtClean="0">
                <a:latin typeface="Arial Narrow"/>
                <a:ea typeface="ＭＳ Ｐゴシック" pitchFamily="-108" charset="-128"/>
                <a:cs typeface="Arial Narrow"/>
              </a:rPr>
              <a:t> Alignment: Right</a:t>
            </a:r>
          </a:p>
          <a:p>
            <a:pPr marL="174708" indent="-174708" eaLnBrk="1" hangingPunct="1">
              <a:spcBef>
                <a:spcPct val="0"/>
              </a:spcBef>
              <a:buFont typeface="Lucida Grande"/>
              <a:buChar char="-"/>
            </a:pPr>
            <a:r>
              <a:rPr lang="en-US" b="1" baseline="0" dirty="0" smtClean="0">
                <a:latin typeface="Arial Narrow"/>
                <a:ea typeface="ＭＳ Ｐゴシック" pitchFamily="-108" charset="-128"/>
                <a:cs typeface="Arial Narrow"/>
              </a:rPr>
              <a:t> Animation: none</a:t>
            </a:r>
          </a:p>
          <a:p>
            <a:pPr eaLnBrk="1" hangingPunct="1">
              <a:spcBef>
                <a:spcPct val="0"/>
              </a:spcBef>
              <a:buFontTx/>
              <a:buNone/>
            </a:pPr>
            <a:endParaRPr lang="en-US" b="1" baseline="0" dirty="0" smtClean="0">
              <a:latin typeface="Arial Narrow"/>
              <a:ea typeface="ＭＳ Ｐゴシック" pitchFamily="-108" charset="-128"/>
              <a:cs typeface="Arial Narrow"/>
            </a:endParaRPr>
          </a:p>
          <a:p>
            <a:pPr eaLnBrk="1" hangingPunct="1">
              <a:spcBef>
                <a:spcPct val="0"/>
              </a:spcBef>
              <a:buFontTx/>
              <a:buNone/>
            </a:pPr>
            <a:r>
              <a:rPr lang="en-US" b="1" baseline="0" dirty="0" smtClean="0">
                <a:latin typeface="Arial Narrow"/>
                <a:ea typeface="ＭＳ Ｐゴシック" pitchFamily="-108" charset="-128"/>
                <a:cs typeface="Arial Narrow"/>
              </a:rPr>
              <a:t>Heading 1</a:t>
            </a:r>
          </a:p>
          <a:p>
            <a:pPr marL="174708" indent="-174708" eaLnBrk="1" hangingPunct="1">
              <a:spcBef>
                <a:spcPct val="0"/>
              </a:spcBef>
              <a:buFont typeface="Lucida Grande"/>
              <a:buChar char="-"/>
            </a:pPr>
            <a:r>
              <a:rPr lang="en-US" b="1" baseline="0" dirty="0" smtClean="0">
                <a:latin typeface="Arial Narrow"/>
                <a:ea typeface="ＭＳ Ｐゴシック" pitchFamily="-108" charset="-128"/>
                <a:cs typeface="Arial Narrow"/>
              </a:rPr>
              <a:t> Font: Arial Narrow, Bold, All Caps; 16pts</a:t>
            </a:r>
          </a:p>
          <a:p>
            <a:pPr marL="174708" indent="-174708" eaLnBrk="1" hangingPunct="1">
              <a:spcBef>
                <a:spcPct val="0"/>
              </a:spcBef>
              <a:buFont typeface="Lucida Grande"/>
              <a:buChar char="-"/>
            </a:pPr>
            <a:r>
              <a:rPr lang="en-US" b="1" baseline="0" dirty="0" smtClean="0">
                <a:latin typeface="Arial Narrow"/>
                <a:ea typeface="ＭＳ Ｐゴシック" pitchFamily="-108" charset="-128"/>
                <a:cs typeface="Arial Narrow"/>
              </a:rPr>
              <a:t> Color: Brown</a:t>
            </a:r>
          </a:p>
          <a:p>
            <a:pPr marL="174708" indent="-174708" eaLnBrk="1" hangingPunct="1">
              <a:spcBef>
                <a:spcPct val="0"/>
              </a:spcBef>
              <a:buFont typeface="Lucida Grande"/>
              <a:buChar char="-"/>
            </a:pPr>
            <a:r>
              <a:rPr lang="en-US" b="1" baseline="0" dirty="0" smtClean="0">
                <a:latin typeface="Arial Narrow"/>
                <a:ea typeface="ＭＳ Ｐゴシック" pitchFamily="-108" charset="-128"/>
                <a:cs typeface="Arial Narrow"/>
              </a:rPr>
              <a:t> Character Spacing: Expanded 2.5pts</a:t>
            </a:r>
          </a:p>
          <a:p>
            <a:pPr marL="174708" indent="-174708" eaLnBrk="1" hangingPunct="1">
              <a:spcBef>
                <a:spcPct val="0"/>
              </a:spcBef>
              <a:buFont typeface="Lucida Grande"/>
              <a:buChar char="-"/>
            </a:pPr>
            <a:r>
              <a:rPr lang="en-US" b="1" baseline="0" dirty="0" smtClean="0">
                <a:latin typeface="Arial Narrow"/>
                <a:ea typeface="ＭＳ Ｐゴシック" pitchFamily="-108" charset="-128"/>
                <a:cs typeface="Arial Narrow"/>
              </a:rPr>
              <a:t> Line Spacing: Spacing After: 3pts</a:t>
            </a:r>
          </a:p>
          <a:p>
            <a:pPr marL="174708" indent="-174708" eaLnBrk="1" hangingPunct="1">
              <a:spcBef>
                <a:spcPct val="0"/>
              </a:spcBef>
              <a:buFont typeface="Lucida Grande"/>
              <a:buChar char="-"/>
            </a:pPr>
            <a:r>
              <a:rPr lang="en-US" b="1" baseline="0" dirty="0" smtClean="0">
                <a:latin typeface="Arial Narrow"/>
                <a:ea typeface="ＭＳ Ｐゴシック" pitchFamily="-108" charset="-128"/>
                <a:cs typeface="Arial Narrow"/>
              </a:rPr>
              <a:t> Text alignment: Left</a:t>
            </a:r>
          </a:p>
          <a:p>
            <a:pPr marL="174708" indent="-174708" eaLnBrk="1" hangingPunct="1">
              <a:spcBef>
                <a:spcPct val="0"/>
              </a:spcBef>
              <a:buFont typeface="Lucida Grande"/>
              <a:buChar char="-"/>
            </a:pPr>
            <a:r>
              <a:rPr lang="en-US" b="1" baseline="0" dirty="0" smtClean="0">
                <a:latin typeface="Arial Narrow"/>
                <a:ea typeface="ＭＳ Ｐゴシック" pitchFamily="-108" charset="-128"/>
                <a:cs typeface="Arial Narrow"/>
              </a:rPr>
              <a:t> Animation: Fade, after previous, Very fast speed</a:t>
            </a:r>
          </a:p>
          <a:p>
            <a:pPr marL="174708" indent="-174708" eaLnBrk="1" hangingPunct="1">
              <a:spcBef>
                <a:spcPct val="0"/>
              </a:spcBef>
              <a:buFont typeface="Lucida Grande"/>
              <a:buChar char="-"/>
            </a:pPr>
            <a:endParaRPr lang="en-US" b="1" dirty="0" smtClean="0">
              <a:latin typeface="Arial Narrow" pitchFamily="-108" charset="0"/>
              <a:ea typeface="Arial Narrow" pitchFamily="-108" charset="0"/>
              <a:cs typeface="Arial Narrow" pitchFamily="-108" charset="0"/>
            </a:endParaRPr>
          </a:p>
          <a:p>
            <a:pPr eaLnBrk="1" hangingPunct="1">
              <a:spcBef>
                <a:spcPct val="0"/>
              </a:spcBef>
            </a:pPr>
            <a:r>
              <a:rPr lang="en-US" b="1" baseline="0" dirty="0" smtClean="0">
                <a:latin typeface="Arial Narrow"/>
                <a:ea typeface="ＭＳ Ｐゴシック" pitchFamily="-108" charset="-128"/>
                <a:cs typeface="Arial Narrow"/>
              </a:rPr>
              <a:t>Paragraph</a:t>
            </a:r>
          </a:p>
          <a:p>
            <a:pPr marL="174708" indent="-174708" eaLnBrk="1" hangingPunct="1">
              <a:spcBef>
                <a:spcPct val="0"/>
              </a:spcBef>
              <a:buFont typeface="Lucida Grande"/>
              <a:buChar char="-"/>
            </a:pPr>
            <a:r>
              <a:rPr lang="en-US" b="1" baseline="0" dirty="0" smtClean="0">
                <a:latin typeface="Arial Narrow"/>
                <a:ea typeface="ＭＳ Ｐゴシック" pitchFamily="-108" charset="-128"/>
                <a:cs typeface="Arial Narrow"/>
              </a:rPr>
              <a:t> First line in paragraph: Font: Georgia, Regular; 18pts</a:t>
            </a:r>
          </a:p>
          <a:p>
            <a:pPr marL="174708" indent="-174708" eaLnBrk="1" hangingPunct="1">
              <a:spcBef>
                <a:spcPct val="0"/>
              </a:spcBef>
              <a:buFont typeface="Lucida Grande"/>
              <a:buChar char="-"/>
            </a:pPr>
            <a:r>
              <a:rPr lang="en-US" b="1" baseline="0" dirty="0" smtClean="0">
                <a:latin typeface="Arial Narrow"/>
                <a:ea typeface="ＭＳ Ｐゴシック" pitchFamily="-108" charset="-128"/>
                <a:cs typeface="Arial Narrow"/>
              </a:rPr>
              <a:t> Color: Blue</a:t>
            </a:r>
          </a:p>
          <a:p>
            <a:pPr marL="174708" indent="-174708" eaLnBrk="1" hangingPunct="1">
              <a:spcBef>
                <a:spcPct val="0"/>
              </a:spcBef>
              <a:buFont typeface="Lucida Grande"/>
              <a:buChar char="-"/>
            </a:pPr>
            <a:r>
              <a:rPr lang="en-US" b="1" baseline="0" dirty="0" smtClean="0">
                <a:latin typeface="Arial Narrow"/>
                <a:ea typeface="ＭＳ Ｐゴシック" pitchFamily="-108" charset="-128"/>
                <a:cs typeface="Arial Narrow"/>
              </a:rPr>
              <a:t> Character Spacing: Normal</a:t>
            </a:r>
          </a:p>
          <a:p>
            <a:pPr marL="174708" indent="-174708" eaLnBrk="1" hangingPunct="1">
              <a:spcBef>
                <a:spcPct val="0"/>
              </a:spcBef>
              <a:buFont typeface="Lucida Grande"/>
              <a:buChar char="-"/>
            </a:pPr>
            <a:r>
              <a:rPr lang="en-US" b="1" baseline="0" dirty="0" smtClean="0">
                <a:latin typeface="Arial Narrow"/>
                <a:ea typeface="ＭＳ Ｐゴシック" pitchFamily="-108" charset="-128"/>
                <a:cs typeface="Arial Narrow"/>
              </a:rPr>
              <a:t> Line Spacing: Exactly 23.25</a:t>
            </a:r>
          </a:p>
          <a:p>
            <a:pPr marL="174708" indent="-174708" eaLnBrk="1" hangingPunct="1">
              <a:spcBef>
                <a:spcPct val="0"/>
              </a:spcBef>
              <a:buFont typeface="Lucida Grande"/>
              <a:buChar char="-"/>
            </a:pPr>
            <a:r>
              <a:rPr lang="en-US" b="1" baseline="0" dirty="0" smtClean="0">
                <a:latin typeface="Arial Narrow"/>
                <a:ea typeface="ＭＳ Ｐゴシック" pitchFamily="-108" charset="-128"/>
                <a:cs typeface="Arial Narrow"/>
              </a:rPr>
              <a:t> Text alignment: Left</a:t>
            </a:r>
          </a:p>
          <a:p>
            <a:pPr marL="174708" indent="-174708" eaLnBrk="1" hangingPunct="1">
              <a:spcBef>
                <a:spcPct val="0"/>
              </a:spcBef>
              <a:buFont typeface="Lucida Grande"/>
              <a:buChar char="-"/>
            </a:pPr>
            <a:r>
              <a:rPr lang="en-US" b="1" baseline="0" dirty="0" smtClean="0">
                <a:latin typeface="Arial Narrow"/>
                <a:ea typeface="ＭＳ Ｐゴシック" pitchFamily="-108" charset="-128"/>
                <a:cs typeface="Arial Narrow"/>
              </a:rPr>
              <a:t> Remaining text in Paragraph: Font: Arial Narrow, Regular; 16pts</a:t>
            </a:r>
          </a:p>
          <a:p>
            <a:pPr marL="174708" indent="-174708" eaLnBrk="1" hangingPunct="1">
              <a:spcBef>
                <a:spcPct val="0"/>
              </a:spcBef>
              <a:buFont typeface="Lucida Grande"/>
              <a:buChar char="-"/>
            </a:pPr>
            <a:r>
              <a:rPr lang="en-US" b="1" baseline="0" dirty="0" smtClean="0">
                <a:latin typeface="Arial Narrow"/>
                <a:ea typeface="ＭＳ Ｐゴシック" pitchFamily="-108" charset="-128"/>
                <a:cs typeface="Arial Narrow"/>
              </a:rPr>
              <a:t> Color: Blue</a:t>
            </a:r>
          </a:p>
          <a:p>
            <a:pPr marL="174708" indent="-174708" eaLnBrk="1" hangingPunct="1">
              <a:spcBef>
                <a:spcPct val="0"/>
              </a:spcBef>
              <a:buFont typeface="Lucida Grande"/>
              <a:buChar char="-"/>
            </a:pPr>
            <a:r>
              <a:rPr lang="en-US" b="1" baseline="0" dirty="0" smtClean="0">
                <a:latin typeface="Arial Narrow"/>
                <a:ea typeface="ＭＳ Ｐゴシック" pitchFamily="-108" charset="-128"/>
                <a:cs typeface="Arial Narrow"/>
              </a:rPr>
              <a:t> Character Spacing: Expanded 0.6pts</a:t>
            </a:r>
          </a:p>
          <a:p>
            <a:pPr marL="174708" indent="-174708" eaLnBrk="1" hangingPunct="1">
              <a:spcBef>
                <a:spcPct val="0"/>
              </a:spcBef>
              <a:buFont typeface="Lucida Grande"/>
              <a:buChar char="-"/>
            </a:pPr>
            <a:r>
              <a:rPr lang="en-US" b="1" baseline="0" dirty="0" smtClean="0">
                <a:latin typeface="Arial Narrow"/>
                <a:ea typeface="ＭＳ Ｐゴシック" pitchFamily="-108" charset="-128"/>
                <a:cs typeface="Arial Narrow"/>
              </a:rPr>
              <a:t> Line Spacing: Exactly 23.25</a:t>
            </a:r>
          </a:p>
          <a:p>
            <a:pPr marL="174708" indent="-174708" eaLnBrk="1" hangingPunct="1">
              <a:spcBef>
                <a:spcPct val="0"/>
              </a:spcBef>
              <a:buFont typeface="Lucida Grande"/>
              <a:buChar char="-"/>
            </a:pPr>
            <a:r>
              <a:rPr lang="en-US" b="1" baseline="0" dirty="0" smtClean="0">
                <a:latin typeface="Arial Narrow"/>
                <a:ea typeface="ＭＳ Ｐゴシック" pitchFamily="-108" charset="-128"/>
                <a:cs typeface="Arial Narrow"/>
              </a:rPr>
              <a:t> Text alignment: Left</a:t>
            </a:r>
          </a:p>
          <a:p>
            <a:pPr marL="174708" indent="-174708" eaLnBrk="1" hangingPunct="1">
              <a:spcBef>
                <a:spcPct val="0"/>
              </a:spcBef>
              <a:buFont typeface="Lucida Grande"/>
              <a:buChar char="-"/>
            </a:pPr>
            <a:r>
              <a:rPr lang="en-US" b="1" baseline="0" dirty="0" smtClean="0">
                <a:latin typeface="Arial Narrow"/>
                <a:ea typeface="ＭＳ Ｐゴシック" pitchFamily="-108" charset="-128"/>
                <a:cs typeface="Arial Narrow"/>
              </a:rPr>
              <a:t> Animation: Fly in, after previous, from right, Very fast speed</a:t>
            </a:r>
          </a:p>
          <a:p>
            <a:pPr eaLnBrk="1" hangingPunct="1">
              <a:spcBef>
                <a:spcPct val="0"/>
              </a:spcBef>
              <a:buFontTx/>
              <a:buChar char="-"/>
            </a:pPr>
            <a:endParaRPr lang="en-US" b="1" baseline="0" dirty="0" smtClean="0">
              <a:latin typeface="Arial Narrow"/>
              <a:ea typeface="ＭＳ Ｐゴシック" pitchFamily="-108" charset="-128"/>
              <a:cs typeface="Arial Narrow"/>
            </a:endParaRPr>
          </a:p>
          <a:p>
            <a:pPr eaLnBrk="1" hangingPunct="1">
              <a:spcBef>
                <a:spcPct val="0"/>
              </a:spcBef>
            </a:pPr>
            <a:r>
              <a:rPr lang="en-US" b="1" baseline="0" dirty="0" smtClean="0">
                <a:latin typeface="Arial Narrow"/>
                <a:ea typeface="ＭＳ Ｐゴシック" pitchFamily="-108" charset="-128"/>
                <a:cs typeface="Arial Narrow"/>
              </a:rPr>
              <a:t>Line</a:t>
            </a:r>
          </a:p>
          <a:p>
            <a:pPr marL="174708" indent="-174708" eaLnBrk="1" hangingPunct="1">
              <a:spcBef>
                <a:spcPct val="0"/>
              </a:spcBef>
              <a:buFont typeface="Lucida Grande"/>
              <a:buChar char="-"/>
            </a:pPr>
            <a:r>
              <a:rPr lang="en-US" b="1" baseline="0" dirty="0" smtClean="0">
                <a:latin typeface="Arial Narrow"/>
                <a:ea typeface="ＭＳ Ｐゴシック" pitchFamily="-108" charset="-128"/>
                <a:cs typeface="Arial Narrow"/>
              </a:rPr>
              <a:t> Color: Yellow</a:t>
            </a:r>
          </a:p>
          <a:p>
            <a:pPr marL="174708" indent="-174708" eaLnBrk="1" hangingPunct="1">
              <a:spcBef>
                <a:spcPct val="0"/>
              </a:spcBef>
              <a:buFont typeface="Lucida Grande"/>
              <a:buChar char="-"/>
            </a:pPr>
            <a:r>
              <a:rPr lang="en-US" b="1" baseline="0" dirty="0" smtClean="0">
                <a:latin typeface="Arial Narrow"/>
                <a:ea typeface="ＭＳ Ｐゴシック" pitchFamily="-108" charset="-128"/>
                <a:cs typeface="Arial Narrow"/>
              </a:rPr>
              <a:t> Size: 1pt</a:t>
            </a:r>
          </a:p>
          <a:p>
            <a:pPr marL="174708" indent="-174708" eaLnBrk="1" hangingPunct="1">
              <a:spcBef>
                <a:spcPct val="0"/>
              </a:spcBef>
              <a:buFont typeface="Lucida Grande"/>
              <a:buChar char="-"/>
            </a:pPr>
            <a:r>
              <a:rPr lang="en-US" b="1" dirty="0" smtClean="0">
                <a:latin typeface="Arial Narrow" pitchFamily="-108" charset="0"/>
                <a:ea typeface="Arial Narrow" pitchFamily="-108" charset="0"/>
                <a:cs typeface="Arial Narrow" pitchFamily="-108" charset="0"/>
              </a:rPr>
              <a:t> Line</a:t>
            </a:r>
            <a:r>
              <a:rPr lang="en-US" b="1" baseline="0" dirty="0" smtClean="0">
                <a:latin typeface="Arial Narrow" pitchFamily="-108" charset="0"/>
                <a:ea typeface="Arial Narrow" pitchFamily="-108" charset="0"/>
                <a:cs typeface="Arial Narrow" pitchFamily="-108" charset="0"/>
              </a:rPr>
              <a:t> length should be as wide as paragraph above and callout below</a:t>
            </a:r>
          </a:p>
          <a:p>
            <a:pPr marL="174708" indent="-174708" eaLnBrk="1" hangingPunct="1">
              <a:spcBef>
                <a:spcPct val="0"/>
              </a:spcBef>
              <a:buFont typeface="Lucida Grande"/>
              <a:buChar char="-"/>
            </a:pPr>
            <a:r>
              <a:rPr lang="en-US" b="1" baseline="0" dirty="0" smtClean="0">
                <a:latin typeface="Arial Narrow"/>
                <a:ea typeface="ＭＳ Ｐゴシック" pitchFamily="-108" charset="-128"/>
                <a:cs typeface="Arial Narrow"/>
              </a:rPr>
              <a:t> Animation: Wipe, after previous, from right, Very fast speed</a:t>
            </a:r>
          </a:p>
          <a:p>
            <a:pPr marL="174708" indent="-174708" eaLnBrk="1" hangingPunct="1">
              <a:spcBef>
                <a:spcPct val="0"/>
              </a:spcBef>
              <a:buFont typeface="Lucida Grande"/>
              <a:buChar char="-"/>
            </a:pPr>
            <a:endParaRPr lang="en-US" b="1" baseline="0" dirty="0" smtClean="0">
              <a:latin typeface="Arial Narrow"/>
              <a:ea typeface="ＭＳ Ｐゴシック" pitchFamily="-108" charset="-128"/>
              <a:cs typeface="Arial Narrow"/>
            </a:endParaRPr>
          </a:p>
          <a:p>
            <a:pPr eaLnBrk="1" hangingPunct="1">
              <a:spcBef>
                <a:spcPct val="0"/>
              </a:spcBef>
            </a:pPr>
            <a:r>
              <a:rPr lang="en-US" b="1" baseline="0" dirty="0" smtClean="0">
                <a:latin typeface="Arial Narrow"/>
                <a:ea typeface="ＭＳ Ｐゴシック" pitchFamily="-108" charset="-128"/>
                <a:cs typeface="Arial Narrow"/>
              </a:rPr>
              <a:t>Call out Text</a:t>
            </a:r>
          </a:p>
          <a:p>
            <a:pPr marL="174708" indent="-174708" eaLnBrk="1" hangingPunct="1">
              <a:spcBef>
                <a:spcPct val="0"/>
              </a:spcBef>
              <a:buFont typeface="Lucida Grande"/>
              <a:buChar char="-"/>
            </a:pPr>
            <a:r>
              <a:rPr lang="en-US" b="1" baseline="0" dirty="0" smtClean="0">
                <a:latin typeface="Arial Narrow"/>
                <a:ea typeface="ＭＳ Ｐゴシック" pitchFamily="-108" charset="-128"/>
                <a:cs typeface="Arial Narrow"/>
              </a:rPr>
              <a:t> Font: Georgia, Regular; 20pts</a:t>
            </a:r>
          </a:p>
          <a:p>
            <a:pPr marL="174708" indent="-174708" eaLnBrk="1" hangingPunct="1">
              <a:spcBef>
                <a:spcPct val="0"/>
              </a:spcBef>
              <a:buFont typeface="Lucida Grande"/>
              <a:buChar char="-"/>
            </a:pPr>
            <a:r>
              <a:rPr lang="en-US" b="1" baseline="0" dirty="0" smtClean="0">
                <a:latin typeface="Arial Narrow"/>
                <a:ea typeface="ＭＳ Ｐゴシック" pitchFamily="-108" charset="-128"/>
                <a:cs typeface="Arial Narrow"/>
              </a:rPr>
              <a:t> Color: Light Blue</a:t>
            </a:r>
          </a:p>
          <a:p>
            <a:pPr marL="174708" indent="-174708" eaLnBrk="1" hangingPunct="1">
              <a:spcBef>
                <a:spcPct val="0"/>
              </a:spcBef>
              <a:buFont typeface="Lucida Grande"/>
              <a:buChar char="-"/>
            </a:pPr>
            <a:r>
              <a:rPr lang="en-US" b="1" baseline="0" dirty="0" smtClean="0">
                <a:latin typeface="Arial Narrow"/>
                <a:ea typeface="ＭＳ Ｐゴシック" pitchFamily="-108" charset="-128"/>
                <a:cs typeface="Arial Narrow"/>
              </a:rPr>
              <a:t> Character Spacing: Normal</a:t>
            </a:r>
          </a:p>
          <a:p>
            <a:pPr marL="174708" indent="-174708" eaLnBrk="1" hangingPunct="1">
              <a:spcBef>
                <a:spcPct val="0"/>
              </a:spcBef>
              <a:buFont typeface="Lucida Grande"/>
              <a:buChar char="-"/>
            </a:pPr>
            <a:r>
              <a:rPr lang="en-US" b="1" baseline="0" dirty="0" smtClean="0">
                <a:latin typeface="Arial Narrow"/>
                <a:ea typeface="ＭＳ Ｐゴシック" pitchFamily="-108" charset="-128"/>
                <a:cs typeface="Arial Narrow"/>
              </a:rPr>
              <a:t> Line Spacing: Exactly 30pts</a:t>
            </a:r>
          </a:p>
          <a:p>
            <a:pPr marL="174708" indent="-174708" eaLnBrk="1" hangingPunct="1">
              <a:spcBef>
                <a:spcPct val="0"/>
              </a:spcBef>
              <a:buFont typeface="Lucida Grande"/>
              <a:buChar char="-"/>
            </a:pPr>
            <a:r>
              <a:rPr lang="en-US" b="1" baseline="0" dirty="0" smtClean="0">
                <a:latin typeface="Arial Narrow"/>
                <a:ea typeface="ＭＳ Ｐゴシック" pitchFamily="-108" charset="-128"/>
                <a:cs typeface="Arial Narrow"/>
              </a:rPr>
              <a:t> Text alignment: Left</a:t>
            </a:r>
          </a:p>
          <a:p>
            <a:pPr marL="174708" indent="-174708" eaLnBrk="1" hangingPunct="1">
              <a:spcBef>
                <a:spcPct val="0"/>
              </a:spcBef>
              <a:buFont typeface="Lucida Grande"/>
              <a:buChar char="-"/>
            </a:pPr>
            <a:r>
              <a:rPr lang="en-US" b="1" baseline="0" dirty="0" smtClean="0">
                <a:latin typeface="Arial Narrow"/>
                <a:ea typeface="ＭＳ Ｐゴシック" pitchFamily="-108" charset="-128"/>
                <a:cs typeface="Arial Narrow"/>
              </a:rPr>
              <a:t> Animation: Fly in, after previous, from right, Very fast speed</a:t>
            </a:r>
          </a:p>
          <a:p>
            <a:pPr marL="174708" indent="-174708" eaLnBrk="1" hangingPunct="1">
              <a:spcBef>
                <a:spcPct val="0"/>
              </a:spcBef>
              <a:buFont typeface="Lucida Grande"/>
              <a:buChar char="-"/>
            </a:pPr>
            <a:endParaRPr lang="en-US" b="1" baseline="0" dirty="0" smtClean="0">
              <a:latin typeface="Arial Narrow"/>
              <a:ea typeface="ＭＳ Ｐゴシック" pitchFamily="-108" charset="-128"/>
              <a:cs typeface="Arial Narrow"/>
            </a:endParaRPr>
          </a:p>
          <a:p>
            <a:pPr eaLnBrk="1" hangingPunct="1">
              <a:spcBef>
                <a:spcPct val="0"/>
              </a:spcBef>
            </a:pPr>
            <a:r>
              <a:rPr lang="en-US" b="1" baseline="0" dirty="0" smtClean="0">
                <a:latin typeface="Arial Narrow"/>
                <a:ea typeface="ＭＳ Ｐゴシック" pitchFamily="-108" charset="-128"/>
                <a:cs typeface="Arial Narrow"/>
              </a:rPr>
              <a:t>Photo Treatment 1</a:t>
            </a:r>
          </a:p>
          <a:p>
            <a:pPr marL="174708" indent="-174708" eaLnBrk="1" hangingPunct="1">
              <a:spcBef>
                <a:spcPct val="0"/>
              </a:spcBef>
              <a:buFont typeface="Lucida Grande"/>
              <a:buChar char="-"/>
            </a:pPr>
            <a:r>
              <a:rPr lang="en-US" b="1" baseline="0" dirty="0" smtClean="0">
                <a:latin typeface="Arial Narrow"/>
                <a:ea typeface="ＭＳ Ｐゴシック" pitchFamily="-108" charset="-128"/>
                <a:cs typeface="Arial Narrow"/>
              </a:rPr>
              <a:t> Circle photos are preferred treatment, but must be created in design software such as Adobe Illustrator or Adobe Photoshop</a:t>
            </a:r>
          </a:p>
          <a:p>
            <a:pPr marL="174708" indent="-174708" eaLnBrk="1" hangingPunct="1">
              <a:spcBef>
                <a:spcPct val="0"/>
              </a:spcBef>
              <a:buFont typeface="Lucida Grande"/>
              <a:buChar char="-"/>
            </a:pPr>
            <a:r>
              <a:rPr lang="en-US" b="1" baseline="0" dirty="0" smtClean="0">
                <a:latin typeface="Arial Narrow"/>
                <a:ea typeface="ＭＳ Ｐゴシック" pitchFamily="-108" charset="-128"/>
                <a:cs typeface="Arial Narrow"/>
              </a:rPr>
              <a:t> Circle photos should be placed on the right or left side of the slide and should be slightly overlapped.</a:t>
            </a:r>
          </a:p>
          <a:p>
            <a:pPr marL="174708" indent="-174708" eaLnBrk="1" hangingPunct="1">
              <a:spcBef>
                <a:spcPct val="0"/>
              </a:spcBef>
              <a:buFont typeface="Lucida Grande"/>
              <a:buChar char="-"/>
            </a:pPr>
            <a:r>
              <a:rPr lang="en-US" b="1" baseline="0" dirty="0" smtClean="0">
                <a:latin typeface="Arial Narrow"/>
                <a:ea typeface="ＭＳ Ｐゴシック" pitchFamily="-108" charset="-128"/>
                <a:cs typeface="Arial Narrow"/>
              </a:rPr>
              <a:t> Circle photo animation: Faded zoom, after previous, Very fast speed</a:t>
            </a:r>
          </a:p>
        </p:txBody>
      </p:sp>
      <p:sp>
        <p:nvSpPr>
          <p:cNvPr id="30724" name="Slide Number Placeholder 3"/>
          <p:cNvSpPr>
            <a:spLocks noGrp="1"/>
          </p:cNvSpPr>
          <p:nvPr>
            <p:ph type="sldNum" sz="quarter" idx="5"/>
          </p:nvPr>
        </p:nvSpPr>
        <p:spPr bwMode="auto">
          <a:noFill/>
          <a:ln>
            <a:miter lim="800000"/>
            <a:headEnd/>
            <a:tailEnd/>
          </a:ln>
        </p:spPr>
        <p:txBody>
          <a:bodyPr/>
          <a:lstStyle/>
          <a:p>
            <a:fld id="{C7DF51DE-788B-6949-9ACA-36C52EBA3BBF}" type="slidenum">
              <a:rPr lang="en-US">
                <a:latin typeface="Calibri" pitchFamily="-108" charset="0"/>
                <a:ea typeface="ＭＳ Ｐゴシック" pitchFamily="-108" charset="-128"/>
                <a:cs typeface="ＭＳ Ｐゴシック" pitchFamily="-108" charset="-128"/>
              </a:rPr>
              <a:pPr/>
              <a:t>15</a:t>
            </a:fld>
            <a:endParaRPr lang="en-US" dirty="0">
              <a:latin typeface="Calibri" pitchFamily="-108" charset="0"/>
              <a:ea typeface="ＭＳ Ｐゴシック" pitchFamily="-108" charset="-128"/>
              <a:cs typeface="ＭＳ Ｐゴシック" pitchFamily="-108" charset="-128"/>
            </a:endParaRPr>
          </a:p>
        </p:txBody>
      </p:sp>
    </p:spTree>
    <p:extLst>
      <p:ext uri="{BB962C8B-B14F-4D97-AF65-F5344CB8AC3E}">
        <p14:creationId xmlns:p14="http://schemas.microsoft.com/office/powerpoint/2010/main" val="39377859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normAutofit fontScale="47500" lnSpcReduction="20000"/>
          </a:bodyPr>
          <a:lstStyle/>
          <a:p>
            <a:pPr eaLnBrk="1" hangingPunct="1">
              <a:spcBef>
                <a:spcPct val="0"/>
              </a:spcBef>
            </a:pPr>
            <a:r>
              <a:rPr lang="en-US" b="1" dirty="0" smtClean="0">
                <a:latin typeface="Arial Narrow"/>
                <a:ea typeface="ＭＳ Ｐゴシック" pitchFamily="-108" charset="-128"/>
                <a:cs typeface="Arial Narrow"/>
              </a:rPr>
              <a:t>INSIDE PAGE Template</a:t>
            </a:r>
            <a:endParaRPr lang="en-US" b="1" baseline="0" dirty="0" smtClean="0">
              <a:latin typeface="Arial Narrow"/>
              <a:ea typeface="ＭＳ Ｐゴシック" pitchFamily="-108" charset="-128"/>
              <a:cs typeface="Arial Narrow"/>
            </a:endParaRPr>
          </a:p>
          <a:p>
            <a:pPr eaLnBrk="1" hangingPunct="1">
              <a:spcBef>
                <a:spcPct val="0"/>
              </a:spcBef>
              <a:buFontTx/>
              <a:buNone/>
            </a:pPr>
            <a:r>
              <a:rPr lang="en-US" b="1" baseline="0" dirty="0" smtClean="0">
                <a:latin typeface="Arial Narrow"/>
                <a:ea typeface="ＭＳ Ｐゴシック" pitchFamily="-108" charset="-128"/>
                <a:cs typeface="Arial Narrow"/>
              </a:rPr>
              <a:t>EDA Logo, yellow line and Eagle are part of the background artwork and are not editable  (no animation) </a:t>
            </a:r>
          </a:p>
          <a:p>
            <a:pPr eaLnBrk="1" hangingPunct="1">
              <a:spcBef>
                <a:spcPct val="0"/>
              </a:spcBef>
              <a:buFontTx/>
              <a:buNone/>
            </a:pPr>
            <a:endParaRPr lang="en-US" b="1" baseline="0" dirty="0" smtClean="0">
              <a:latin typeface="Arial Narrow"/>
              <a:ea typeface="ＭＳ Ｐゴシック" pitchFamily="-108" charset="-128"/>
              <a:cs typeface="Arial Narrow"/>
            </a:endParaRPr>
          </a:p>
          <a:p>
            <a:pPr eaLnBrk="1" hangingPunct="1">
              <a:spcBef>
                <a:spcPct val="0"/>
              </a:spcBef>
              <a:buFontTx/>
              <a:buNone/>
            </a:pPr>
            <a:endParaRPr lang="en-US" b="1" baseline="0" dirty="0" smtClean="0">
              <a:latin typeface="Arial Narrow"/>
              <a:ea typeface="ＭＳ Ｐゴシック" pitchFamily="-108" charset="-128"/>
              <a:cs typeface="Arial Narrow"/>
            </a:endParaRPr>
          </a:p>
          <a:p>
            <a:pPr eaLnBrk="1" hangingPunct="1">
              <a:spcBef>
                <a:spcPct val="0"/>
              </a:spcBef>
              <a:buFontTx/>
              <a:buNone/>
            </a:pPr>
            <a:r>
              <a:rPr lang="en-US" b="1" baseline="0" dirty="0" smtClean="0">
                <a:latin typeface="Arial Narrow"/>
                <a:ea typeface="ＭＳ Ｐゴシック" pitchFamily="-108" charset="-128"/>
                <a:cs typeface="Arial Narrow"/>
              </a:rPr>
              <a:t>Slide Title/Sub-title (should appear in the same place on each slide, centered from top/bottom, right justified next to Eagle)</a:t>
            </a:r>
          </a:p>
          <a:p>
            <a:pPr marL="174708" indent="-174708" eaLnBrk="1" hangingPunct="1">
              <a:spcBef>
                <a:spcPct val="0"/>
              </a:spcBef>
              <a:buFont typeface="Lucida Grande"/>
              <a:buChar char="-"/>
            </a:pPr>
            <a:r>
              <a:rPr lang="en-US" b="1" baseline="0" dirty="0" smtClean="0">
                <a:latin typeface="Arial Narrow"/>
                <a:ea typeface="ＭＳ Ｐゴシック" pitchFamily="-108" charset="-128"/>
                <a:cs typeface="Arial Narrow"/>
              </a:rPr>
              <a:t> Slide Title Font: Arial Narrow, Bold, All Caps; 24pts</a:t>
            </a:r>
          </a:p>
          <a:p>
            <a:pPr marL="174708" indent="-174708" eaLnBrk="1" hangingPunct="1">
              <a:spcBef>
                <a:spcPct val="0"/>
              </a:spcBef>
              <a:buFont typeface="Lucida Grande"/>
              <a:buChar char="-"/>
            </a:pPr>
            <a:r>
              <a:rPr lang="en-US" b="1" baseline="0" dirty="0" smtClean="0">
                <a:latin typeface="Arial Narrow"/>
                <a:ea typeface="ＭＳ Ｐゴシック" pitchFamily="-108" charset="-128"/>
                <a:cs typeface="Arial Narrow"/>
              </a:rPr>
              <a:t> Color: Blue</a:t>
            </a:r>
          </a:p>
          <a:p>
            <a:pPr marL="174708" indent="-174708" eaLnBrk="1" hangingPunct="1">
              <a:spcBef>
                <a:spcPct val="0"/>
              </a:spcBef>
              <a:buFont typeface="Lucida Grande"/>
              <a:buChar char="-"/>
            </a:pPr>
            <a:r>
              <a:rPr lang="en-US" b="1" baseline="0" dirty="0" smtClean="0">
                <a:latin typeface="Arial Narrow"/>
                <a:ea typeface="ＭＳ Ｐゴシック" pitchFamily="-108" charset="-128"/>
                <a:cs typeface="Arial Narrow"/>
              </a:rPr>
              <a:t> Character Spacing: Expanded 2.5pts</a:t>
            </a:r>
          </a:p>
          <a:p>
            <a:pPr marL="174708" indent="-174708" eaLnBrk="1" hangingPunct="1">
              <a:spcBef>
                <a:spcPct val="0"/>
              </a:spcBef>
              <a:buFont typeface="Lucida Grande"/>
              <a:buChar char="-"/>
            </a:pPr>
            <a:r>
              <a:rPr lang="en-US" b="1" baseline="0" dirty="0" smtClean="0">
                <a:latin typeface="Arial Narrow"/>
                <a:ea typeface="ＭＳ Ｐゴシック" pitchFamily="-108" charset="-128"/>
                <a:cs typeface="Arial Narrow"/>
              </a:rPr>
              <a:t> Alignment: Left</a:t>
            </a:r>
          </a:p>
          <a:p>
            <a:pPr marL="174708" indent="-174708" eaLnBrk="1" hangingPunct="1">
              <a:spcBef>
                <a:spcPct val="0"/>
              </a:spcBef>
              <a:buFont typeface="Lucida Grande"/>
              <a:buChar char="-"/>
            </a:pPr>
            <a:r>
              <a:rPr lang="en-US" b="1" baseline="0" dirty="0" smtClean="0">
                <a:latin typeface="Arial Narrow"/>
                <a:ea typeface="ＭＳ Ｐゴシック" pitchFamily="-108" charset="-128"/>
                <a:cs typeface="Arial Narrow"/>
              </a:rPr>
              <a:t> Line Spacing: Spacing After: 3pts</a:t>
            </a:r>
          </a:p>
          <a:p>
            <a:pPr marL="174708" indent="-174708" eaLnBrk="1" hangingPunct="1">
              <a:spcBef>
                <a:spcPct val="0"/>
              </a:spcBef>
              <a:buFont typeface="Lucida Grande"/>
              <a:buChar char="-"/>
            </a:pPr>
            <a:r>
              <a:rPr lang="en-US" b="1" baseline="0" dirty="0" smtClean="0">
                <a:latin typeface="Arial Narrow"/>
                <a:ea typeface="ＭＳ Ｐゴシック" pitchFamily="-108" charset="-128"/>
                <a:cs typeface="Arial Narrow"/>
              </a:rPr>
              <a:t> Slide Sub-title Font: Georgia, Italic; 14pts</a:t>
            </a:r>
          </a:p>
          <a:p>
            <a:pPr marL="174708" indent="-174708" eaLnBrk="1" hangingPunct="1">
              <a:spcBef>
                <a:spcPct val="0"/>
              </a:spcBef>
              <a:buFont typeface="Lucida Grande"/>
              <a:buChar char="-"/>
            </a:pPr>
            <a:r>
              <a:rPr lang="en-US" b="1" baseline="0" dirty="0" smtClean="0">
                <a:latin typeface="Arial Narrow"/>
                <a:ea typeface="ＭＳ Ｐゴシック" pitchFamily="-108" charset="-128"/>
                <a:cs typeface="Arial Narrow"/>
              </a:rPr>
              <a:t> Color: Brown</a:t>
            </a:r>
          </a:p>
          <a:p>
            <a:pPr marL="174708" indent="-174708" eaLnBrk="1" hangingPunct="1">
              <a:spcBef>
                <a:spcPct val="0"/>
              </a:spcBef>
              <a:buFont typeface="Lucida Grande"/>
              <a:buChar char="-"/>
            </a:pPr>
            <a:r>
              <a:rPr lang="en-US" b="1" baseline="0" dirty="0" smtClean="0">
                <a:latin typeface="Arial Narrow"/>
                <a:ea typeface="ＭＳ Ｐゴシック" pitchFamily="-108" charset="-128"/>
                <a:cs typeface="Arial Narrow"/>
              </a:rPr>
              <a:t> Character Spacing: Normal</a:t>
            </a:r>
          </a:p>
          <a:p>
            <a:pPr marL="174708" indent="-174708" eaLnBrk="1" hangingPunct="1">
              <a:spcBef>
                <a:spcPct val="0"/>
              </a:spcBef>
              <a:buFont typeface="Lucida Grande"/>
              <a:buChar char="-"/>
            </a:pPr>
            <a:r>
              <a:rPr lang="en-US" b="1" baseline="0" dirty="0" smtClean="0">
                <a:latin typeface="Arial Narrow"/>
                <a:ea typeface="ＭＳ Ｐゴシック" pitchFamily="-108" charset="-128"/>
                <a:cs typeface="Arial Narrow"/>
              </a:rPr>
              <a:t> Alignment: Right</a:t>
            </a:r>
          </a:p>
          <a:p>
            <a:pPr marL="174708" indent="-174708" eaLnBrk="1" hangingPunct="1">
              <a:spcBef>
                <a:spcPct val="0"/>
              </a:spcBef>
              <a:buFont typeface="Lucida Grande"/>
              <a:buChar char="-"/>
            </a:pPr>
            <a:r>
              <a:rPr lang="en-US" b="1" baseline="0" dirty="0" smtClean="0">
                <a:latin typeface="Arial Narrow"/>
                <a:ea typeface="ＭＳ Ｐゴシック" pitchFamily="-108" charset="-128"/>
                <a:cs typeface="Arial Narrow"/>
              </a:rPr>
              <a:t> Animation: none</a:t>
            </a:r>
          </a:p>
          <a:p>
            <a:pPr eaLnBrk="1" hangingPunct="1">
              <a:spcBef>
                <a:spcPct val="0"/>
              </a:spcBef>
              <a:buFontTx/>
              <a:buNone/>
            </a:pPr>
            <a:endParaRPr lang="en-US" b="1" baseline="0" dirty="0" smtClean="0">
              <a:latin typeface="Arial Narrow"/>
              <a:ea typeface="ＭＳ Ｐゴシック" pitchFamily="-108" charset="-128"/>
              <a:cs typeface="Arial Narrow"/>
            </a:endParaRPr>
          </a:p>
          <a:p>
            <a:pPr eaLnBrk="1" hangingPunct="1">
              <a:spcBef>
                <a:spcPct val="0"/>
              </a:spcBef>
              <a:buFontTx/>
              <a:buNone/>
            </a:pPr>
            <a:r>
              <a:rPr lang="en-US" b="1" baseline="0" dirty="0" smtClean="0">
                <a:latin typeface="Arial Narrow"/>
                <a:ea typeface="ＭＳ Ｐゴシック" pitchFamily="-108" charset="-128"/>
                <a:cs typeface="Arial Narrow"/>
              </a:rPr>
              <a:t>Heading 1</a:t>
            </a:r>
          </a:p>
          <a:p>
            <a:pPr marL="174708" indent="-174708" eaLnBrk="1" hangingPunct="1">
              <a:spcBef>
                <a:spcPct val="0"/>
              </a:spcBef>
              <a:buFont typeface="Lucida Grande"/>
              <a:buChar char="-"/>
            </a:pPr>
            <a:r>
              <a:rPr lang="en-US" b="1" baseline="0" dirty="0" smtClean="0">
                <a:latin typeface="Arial Narrow"/>
                <a:ea typeface="ＭＳ Ｐゴシック" pitchFamily="-108" charset="-128"/>
                <a:cs typeface="Arial Narrow"/>
              </a:rPr>
              <a:t> Font: Arial Narrow, Bold, All Caps; 16pts</a:t>
            </a:r>
          </a:p>
          <a:p>
            <a:pPr marL="174708" indent="-174708" eaLnBrk="1" hangingPunct="1">
              <a:spcBef>
                <a:spcPct val="0"/>
              </a:spcBef>
              <a:buFont typeface="Lucida Grande"/>
              <a:buChar char="-"/>
            </a:pPr>
            <a:r>
              <a:rPr lang="en-US" b="1" baseline="0" dirty="0" smtClean="0">
                <a:latin typeface="Arial Narrow"/>
                <a:ea typeface="ＭＳ Ｐゴシック" pitchFamily="-108" charset="-128"/>
                <a:cs typeface="Arial Narrow"/>
              </a:rPr>
              <a:t> Color: Brown</a:t>
            </a:r>
          </a:p>
          <a:p>
            <a:pPr marL="174708" indent="-174708" eaLnBrk="1" hangingPunct="1">
              <a:spcBef>
                <a:spcPct val="0"/>
              </a:spcBef>
              <a:buFont typeface="Lucida Grande"/>
              <a:buChar char="-"/>
            </a:pPr>
            <a:r>
              <a:rPr lang="en-US" b="1" baseline="0" dirty="0" smtClean="0">
                <a:latin typeface="Arial Narrow"/>
                <a:ea typeface="ＭＳ Ｐゴシック" pitchFamily="-108" charset="-128"/>
                <a:cs typeface="Arial Narrow"/>
              </a:rPr>
              <a:t> Character Spacing: Expanded 2.5pts</a:t>
            </a:r>
          </a:p>
          <a:p>
            <a:pPr marL="174708" indent="-174708" eaLnBrk="1" hangingPunct="1">
              <a:spcBef>
                <a:spcPct val="0"/>
              </a:spcBef>
              <a:buFont typeface="Lucida Grande"/>
              <a:buChar char="-"/>
            </a:pPr>
            <a:r>
              <a:rPr lang="en-US" b="1" baseline="0" dirty="0" smtClean="0">
                <a:latin typeface="Arial Narrow"/>
                <a:ea typeface="ＭＳ Ｐゴシック" pitchFamily="-108" charset="-128"/>
                <a:cs typeface="Arial Narrow"/>
              </a:rPr>
              <a:t> Line Spacing: Spacing After: 3pts</a:t>
            </a:r>
          </a:p>
          <a:p>
            <a:pPr marL="174708" indent="-174708" eaLnBrk="1" hangingPunct="1">
              <a:spcBef>
                <a:spcPct val="0"/>
              </a:spcBef>
              <a:buFont typeface="Lucida Grande"/>
              <a:buChar char="-"/>
            </a:pPr>
            <a:r>
              <a:rPr lang="en-US" b="1" baseline="0" dirty="0" smtClean="0">
                <a:latin typeface="Arial Narrow"/>
                <a:ea typeface="ＭＳ Ｐゴシック" pitchFamily="-108" charset="-128"/>
                <a:cs typeface="Arial Narrow"/>
              </a:rPr>
              <a:t> Text alignment: Left</a:t>
            </a:r>
          </a:p>
          <a:p>
            <a:pPr marL="174708" indent="-174708" eaLnBrk="1" hangingPunct="1">
              <a:spcBef>
                <a:spcPct val="0"/>
              </a:spcBef>
              <a:buFont typeface="Lucida Grande"/>
              <a:buChar char="-"/>
            </a:pPr>
            <a:r>
              <a:rPr lang="en-US" b="1" baseline="0" dirty="0" smtClean="0">
                <a:latin typeface="Arial Narrow"/>
                <a:ea typeface="ＭＳ Ｐゴシック" pitchFamily="-108" charset="-128"/>
                <a:cs typeface="Arial Narrow"/>
              </a:rPr>
              <a:t> Animation: Fade, after previous, Very fast speed</a:t>
            </a:r>
          </a:p>
          <a:p>
            <a:pPr marL="174708" indent="-174708" eaLnBrk="1" hangingPunct="1">
              <a:spcBef>
                <a:spcPct val="0"/>
              </a:spcBef>
              <a:buFont typeface="Lucida Grande"/>
              <a:buChar char="-"/>
            </a:pPr>
            <a:endParaRPr lang="en-US" b="1" dirty="0" smtClean="0">
              <a:latin typeface="Arial Narrow" pitchFamily="-108" charset="0"/>
              <a:ea typeface="Arial Narrow" pitchFamily="-108" charset="0"/>
              <a:cs typeface="Arial Narrow" pitchFamily="-108" charset="0"/>
            </a:endParaRPr>
          </a:p>
          <a:p>
            <a:pPr eaLnBrk="1" hangingPunct="1">
              <a:spcBef>
                <a:spcPct val="0"/>
              </a:spcBef>
            </a:pPr>
            <a:r>
              <a:rPr lang="en-US" b="1" baseline="0" dirty="0" smtClean="0">
                <a:latin typeface="Arial Narrow"/>
                <a:ea typeface="ＭＳ Ｐゴシック" pitchFamily="-108" charset="-128"/>
                <a:cs typeface="Arial Narrow"/>
              </a:rPr>
              <a:t>Paragraph</a:t>
            </a:r>
          </a:p>
          <a:p>
            <a:pPr marL="174708" indent="-174708" eaLnBrk="1" hangingPunct="1">
              <a:spcBef>
                <a:spcPct val="0"/>
              </a:spcBef>
              <a:buFont typeface="Lucida Grande"/>
              <a:buChar char="-"/>
            </a:pPr>
            <a:r>
              <a:rPr lang="en-US" b="1" baseline="0" dirty="0" smtClean="0">
                <a:latin typeface="Arial Narrow"/>
                <a:ea typeface="ＭＳ Ｐゴシック" pitchFamily="-108" charset="-128"/>
                <a:cs typeface="Arial Narrow"/>
              </a:rPr>
              <a:t> First line in paragraph: Font: Georgia, Regular; 18pts</a:t>
            </a:r>
          </a:p>
          <a:p>
            <a:pPr marL="174708" indent="-174708" eaLnBrk="1" hangingPunct="1">
              <a:spcBef>
                <a:spcPct val="0"/>
              </a:spcBef>
              <a:buFont typeface="Lucida Grande"/>
              <a:buChar char="-"/>
            </a:pPr>
            <a:r>
              <a:rPr lang="en-US" b="1" baseline="0" dirty="0" smtClean="0">
                <a:latin typeface="Arial Narrow"/>
                <a:ea typeface="ＭＳ Ｐゴシック" pitchFamily="-108" charset="-128"/>
                <a:cs typeface="Arial Narrow"/>
              </a:rPr>
              <a:t> Color: Blue</a:t>
            </a:r>
          </a:p>
          <a:p>
            <a:pPr marL="174708" indent="-174708" eaLnBrk="1" hangingPunct="1">
              <a:spcBef>
                <a:spcPct val="0"/>
              </a:spcBef>
              <a:buFont typeface="Lucida Grande"/>
              <a:buChar char="-"/>
            </a:pPr>
            <a:r>
              <a:rPr lang="en-US" b="1" baseline="0" dirty="0" smtClean="0">
                <a:latin typeface="Arial Narrow"/>
                <a:ea typeface="ＭＳ Ｐゴシック" pitchFamily="-108" charset="-128"/>
                <a:cs typeface="Arial Narrow"/>
              </a:rPr>
              <a:t> Character Spacing: Normal</a:t>
            </a:r>
          </a:p>
          <a:p>
            <a:pPr marL="174708" indent="-174708" eaLnBrk="1" hangingPunct="1">
              <a:spcBef>
                <a:spcPct val="0"/>
              </a:spcBef>
              <a:buFont typeface="Lucida Grande"/>
              <a:buChar char="-"/>
            </a:pPr>
            <a:r>
              <a:rPr lang="en-US" b="1" baseline="0" dirty="0" smtClean="0">
                <a:latin typeface="Arial Narrow"/>
                <a:ea typeface="ＭＳ Ｐゴシック" pitchFamily="-108" charset="-128"/>
                <a:cs typeface="Arial Narrow"/>
              </a:rPr>
              <a:t> Line Spacing: Exactly 23.25</a:t>
            </a:r>
          </a:p>
          <a:p>
            <a:pPr marL="174708" indent="-174708" eaLnBrk="1" hangingPunct="1">
              <a:spcBef>
                <a:spcPct val="0"/>
              </a:spcBef>
              <a:buFont typeface="Lucida Grande"/>
              <a:buChar char="-"/>
            </a:pPr>
            <a:r>
              <a:rPr lang="en-US" b="1" baseline="0" dirty="0" smtClean="0">
                <a:latin typeface="Arial Narrow"/>
                <a:ea typeface="ＭＳ Ｐゴシック" pitchFamily="-108" charset="-128"/>
                <a:cs typeface="Arial Narrow"/>
              </a:rPr>
              <a:t> Text alignment: Left</a:t>
            </a:r>
          </a:p>
          <a:p>
            <a:pPr marL="174708" indent="-174708" eaLnBrk="1" hangingPunct="1">
              <a:spcBef>
                <a:spcPct val="0"/>
              </a:spcBef>
              <a:buFont typeface="Lucida Grande"/>
              <a:buChar char="-"/>
            </a:pPr>
            <a:r>
              <a:rPr lang="en-US" b="1" baseline="0" dirty="0" smtClean="0">
                <a:latin typeface="Arial Narrow"/>
                <a:ea typeface="ＭＳ Ｐゴシック" pitchFamily="-108" charset="-128"/>
                <a:cs typeface="Arial Narrow"/>
              </a:rPr>
              <a:t> Remaining text in Paragraph: Font: Arial Narrow, Regular; 16pts</a:t>
            </a:r>
          </a:p>
          <a:p>
            <a:pPr marL="174708" indent="-174708" eaLnBrk="1" hangingPunct="1">
              <a:spcBef>
                <a:spcPct val="0"/>
              </a:spcBef>
              <a:buFont typeface="Lucida Grande"/>
              <a:buChar char="-"/>
            </a:pPr>
            <a:r>
              <a:rPr lang="en-US" b="1" baseline="0" dirty="0" smtClean="0">
                <a:latin typeface="Arial Narrow"/>
                <a:ea typeface="ＭＳ Ｐゴシック" pitchFamily="-108" charset="-128"/>
                <a:cs typeface="Arial Narrow"/>
              </a:rPr>
              <a:t> Color: Blue</a:t>
            </a:r>
          </a:p>
          <a:p>
            <a:pPr marL="174708" indent="-174708" eaLnBrk="1" hangingPunct="1">
              <a:spcBef>
                <a:spcPct val="0"/>
              </a:spcBef>
              <a:buFont typeface="Lucida Grande"/>
              <a:buChar char="-"/>
            </a:pPr>
            <a:r>
              <a:rPr lang="en-US" b="1" baseline="0" dirty="0" smtClean="0">
                <a:latin typeface="Arial Narrow"/>
                <a:ea typeface="ＭＳ Ｐゴシック" pitchFamily="-108" charset="-128"/>
                <a:cs typeface="Arial Narrow"/>
              </a:rPr>
              <a:t> Character Spacing: Expanded 0.6pts</a:t>
            </a:r>
          </a:p>
          <a:p>
            <a:pPr marL="174708" indent="-174708" eaLnBrk="1" hangingPunct="1">
              <a:spcBef>
                <a:spcPct val="0"/>
              </a:spcBef>
              <a:buFont typeface="Lucida Grande"/>
              <a:buChar char="-"/>
            </a:pPr>
            <a:r>
              <a:rPr lang="en-US" b="1" baseline="0" dirty="0" smtClean="0">
                <a:latin typeface="Arial Narrow"/>
                <a:ea typeface="ＭＳ Ｐゴシック" pitchFamily="-108" charset="-128"/>
                <a:cs typeface="Arial Narrow"/>
              </a:rPr>
              <a:t> Line Spacing: Exactly 23.25</a:t>
            </a:r>
          </a:p>
          <a:p>
            <a:pPr marL="174708" indent="-174708" eaLnBrk="1" hangingPunct="1">
              <a:spcBef>
                <a:spcPct val="0"/>
              </a:spcBef>
              <a:buFont typeface="Lucida Grande"/>
              <a:buChar char="-"/>
            </a:pPr>
            <a:r>
              <a:rPr lang="en-US" b="1" baseline="0" dirty="0" smtClean="0">
                <a:latin typeface="Arial Narrow"/>
                <a:ea typeface="ＭＳ Ｐゴシック" pitchFamily="-108" charset="-128"/>
                <a:cs typeface="Arial Narrow"/>
              </a:rPr>
              <a:t> Text alignment: Left</a:t>
            </a:r>
          </a:p>
          <a:p>
            <a:pPr marL="174708" indent="-174708" eaLnBrk="1" hangingPunct="1">
              <a:spcBef>
                <a:spcPct val="0"/>
              </a:spcBef>
              <a:buFont typeface="Lucida Grande"/>
              <a:buChar char="-"/>
            </a:pPr>
            <a:r>
              <a:rPr lang="en-US" b="1" baseline="0" dirty="0" smtClean="0">
                <a:latin typeface="Arial Narrow"/>
                <a:ea typeface="ＭＳ Ｐゴシック" pitchFamily="-108" charset="-128"/>
                <a:cs typeface="Arial Narrow"/>
              </a:rPr>
              <a:t> Animation: Fly in, after previous, from right, Very fast speed</a:t>
            </a:r>
          </a:p>
          <a:p>
            <a:pPr eaLnBrk="1" hangingPunct="1">
              <a:spcBef>
                <a:spcPct val="0"/>
              </a:spcBef>
              <a:buFontTx/>
              <a:buChar char="-"/>
            </a:pPr>
            <a:endParaRPr lang="en-US" b="1" baseline="0" dirty="0" smtClean="0">
              <a:latin typeface="Arial Narrow"/>
              <a:ea typeface="ＭＳ Ｐゴシック" pitchFamily="-108" charset="-128"/>
              <a:cs typeface="Arial Narrow"/>
            </a:endParaRPr>
          </a:p>
          <a:p>
            <a:pPr eaLnBrk="1" hangingPunct="1">
              <a:spcBef>
                <a:spcPct val="0"/>
              </a:spcBef>
            </a:pPr>
            <a:r>
              <a:rPr lang="en-US" b="1" baseline="0" dirty="0" smtClean="0">
                <a:latin typeface="Arial Narrow"/>
                <a:ea typeface="ＭＳ Ｐゴシック" pitchFamily="-108" charset="-128"/>
                <a:cs typeface="Arial Narrow"/>
              </a:rPr>
              <a:t>Line</a:t>
            </a:r>
          </a:p>
          <a:p>
            <a:pPr marL="174708" indent="-174708" eaLnBrk="1" hangingPunct="1">
              <a:spcBef>
                <a:spcPct val="0"/>
              </a:spcBef>
              <a:buFont typeface="Lucida Grande"/>
              <a:buChar char="-"/>
            </a:pPr>
            <a:r>
              <a:rPr lang="en-US" b="1" baseline="0" dirty="0" smtClean="0">
                <a:latin typeface="Arial Narrow"/>
                <a:ea typeface="ＭＳ Ｐゴシック" pitchFamily="-108" charset="-128"/>
                <a:cs typeface="Arial Narrow"/>
              </a:rPr>
              <a:t> Color: Yellow</a:t>
            </a:r>
          </a:p>
          <a:p>
            <a:pPr marL="174708" indent="-174708" eaLnBrk="1" hangingPunct="1">
              <a:spcBef>
                <a:spcPct val="0"/>
              </a:spcBef>
              <a:buFont typeface="Lucida Grande"/>
              <a:buChar char="-"/>
            </a:pPr>
            <a:r>
              <a:rPr lang="en-US" b="1" baseline="0" dirty="0" smtClean="0">
                <a:latin typeface="Arial Narrow"/>
                <a:ea typeface="ＭＳ Ｐゴシック" pitchFamily="-108" charset="-128"/>
                <a:cs typeface="Arial Narrow"/>
              </a:rPr>
              <a:t> Size: 1pt</a:t>
            </a:r>
          </a:p>
          <a:p>
            <a:pPr marL="174708" indent="-174708" eaLnBrk="1" hangingPunct="1">
              <a:spcBef>
                <a:spcPct val="0"/>
              </a:spcBef>
              <a:buFont typeface="Lucida Grande"/>
              <a:buChar char="-"/>
            </a:pPr>
            <a:r>
              <a:rPr lang="en-US" b="1" dirty="0" smtClean="0">
                <a:latin typeface="Arial Narrow" pitchFamily="-108" charset="0"/>
                <a:ea typeface="Arial Narrow" pitchFamily="-108" charset="0"/>
                <a:cs typeface="Arial Narrow" pitchFamily="-108" charset="0"/>
              </a:rPr>
              <a:t> Line</a:t>
            </a:r>
            <a:r>
              <a:rPr lang="en-US" b="1" baseline="0" dirty="0" smtClean="0">
                <a:latin typeface="Arial Narrow" pitchFamily="-108" charset="0"/>
                <a:ea typeface="Arial Narrow" pitchFamily="-108" charset="0"/>
                <a:cs typeface="Arial Narrow" pitchFamily="-108" charset="0"/>
              </a:rPr>
              <a:t> length should be as wide as paragraph above and callout below</a:t>
            </a:r>
          </a:p>
          <a:p>
            <a:pPr marL="174708" indent="-174708" eaLnBrk="1" hangingPunct="1">
              <a:spcBef>
                <a:spcPct val="0"/>
              </a:spcBef>
              <a:buFont typeface="Lucida Grande"/>
              <a:buChar char="-"/>
            </a:pPr>
            <a:r>
              <a:rPr lang="en-US" b="1" baseline="0" dirty="0" smtClean="0">
                <a:latin typeface="Arial Narrow"/>
                <a:ea typeface="ＭＳ Ｐゴシック" pitchFamily="-108" charset="-128"/>
                <a:cs typeface="Arial Narrow"/>
              </a:rPr>
              <a:t> Animation: Wipe, after previous, from right, Very fast speed</a:t>
            </a:r>
          </a:p>
          <a:p>
            <a:pPr marL="174708" indent="-174708" eaLnBrk="1" hangingPunct="1">
              <a:spcBef>
                <a:spcPct val="0"/>
              </a:spcBef>
              <a:buFont typeface="Lucida Grande"/>
              <a:buChar char="-"/>
            </a:pPr>
            <a:endParaRPr lang="en-US" b="1" baseline="0" dirty="0" smtClean="0">
              <a:latin typeface="Arial Narrow"/>
              <a:ea typeface="ＭＳ Ｐゴシック" pitchFamily="-108" charset="-128"/>
              <a:cs typeface="Arial Narrow"/>
            </a:endParaRPr>
          </a:p>
          <a:p>
            <a:pPr eaLnBrk="1" hangingPunct="1">
              <a:spcBef>
                <a:spcPct val="0"/>
              </a:spcBef>
            </a:pPr>
            <a:r>
              <a:rPr lang="en-US" b="1" baseline="0" dirty="0" smtClean="0">
                <a:latin typeface="Arial Narrow"/>
                <a:ea typeface="ＭＳ Ｐゴシック" pitchFamily="-108" charset="-128"/>
                <a:cs typeface="Arial Narrow"/>
              </a:rPr>
              <a:t>Call out Text</a:t>
            </a:r>
          </a:p>
          <a:p>
            <a:pPr marL="174708" indent="-174708" eaLnBrk="1" hangingPunct="1">
              <a:spcBef>
                <a:spcPct val="0"/>
              </a:spcBef>
              <a:buFont typeface="Lucida Grande"/>
              <a:buChar char="-"/>
            </a:pPr>
            <a:r>
              <a:rPr lang="en-US" b="1" baseline="0" dirty="0" smtClean="0">
                <a:latin typeface="Arial Narrow"/>
                <a:ea typeface="ＭＳ Ｐゴシック" pitchFamily="-108" charset="-128"/>
                <a:cs typeface="Arial Narrow"/>
              </a:rPr>
              <a:t> Font: Georgia, Regular; 20pts</a:t>
            </a:r>
          </a:p>
          <a:p>
            <a:pPr marL="174708" indent="-174708" eaLnBrk="1" hangingPunct="1">
              <a:spcBef>
                <a:spcPct val="0"/>
              </a:spcBef>
              <a:buFont typeface="Lucida Grande"/>
              <a:buChar char="-"/>
            </a:pPr>
            <a:r>
              <a:rPr lang="en-US" b="1" baseline="0" dirty="0" smtClean="0">
                <a:latin typeface="Arial Narrow"/>
                <a:ea typeface="ＭＳ Ｐゴシック" pitchFamily="-108" charset="-128"/>
                <a:cs typeface="Arial Narrow"/>
              </a:rPr>
              <a:t> Color: Light Blue</a:t>
            </a:r>
          </a:p>
          <a:p>
            <a:pPr marL="174708" indent="-174708" eaLnBrk="1" hangingPunct="1">
              <a:spcBef>
                <a:spcPct val="0"/>
              </a:spcBef>
              <a:buFont typeface="Lucida Grande"/>
              <a:buChar char="-"/>
            </a:pPr>
            <a:r>
              <a:rPr lang="en-US" b="1" baseline="0" dirty="0" smtClean="0">
                <a:latin typeface="Arial Narrow"/>
                <a:ea typeface="ＭＳ Ｐゴシック" pitchFamily="-108" charset="-128"/>
                <a:cs typeface="Arial Narrow"/>
              </a:rPr>
              <a:t> Character Spacing: Normal</a:t>
            </a:r>
          </a:p>
          <a:p>
            <a:pPr marL="174708" indent="-174708" eaLnBrk="1" hangingPunct="1">
              <a:spcBef>
                <a:spcPct val="0"/>
              </a:spcBef>
              <a:buFont typeface="Lucida Grande"/>
              <a:buChar char="-"/>
            </a:pPr>
            <a:r>
              <a:rPr lang="en-US" b="1" baseline="0" dirty="0" smtClean="0">
                <a:latin typeface="Arial Narrow"/>
                <a:ea typeface="ＭＳ Ｐゴシック" pitchFamily="-108" charset="-128"/>
                <a:cs typeface="Arial Narrow"/>
              </a:rPr>
              <a:t> Line Spacing: Exactly 30pts</a:t>
            </a:r>
          </a:p>
          <a:p>
            <a:pPr marL="174708" indent="-174708" eaLnBrk="1" hangingPunct="1">
              <a:spcBef>
                <a:spcPct val="0"/>
              </a:spcBef>
              <a:buFont typeface="Lucida Grande"/>
              <a:buChar char="-"/>
            </a:pPr>
            <a:r>
              <a:rPr lang="en-US" b="1" baseline="0" dirty="0" smtClean="0">
                <a:latin typeface="Arial Narrow"/>
                <a:ea typeface="ＭＳ Ｐゴシック" pitchFamily="-108" charset="-128"/>
                <a:cs typeface="Arial Narrow"/>
              </a:rPr>
              <a:t> Text alignment: Left</a:t>
            </a:r>
          </a:p>
          <a:p>
            <a:pPr marL="174708" indent="-174708" eaLnBrk="1" hangingPunct="1">
              <a:spcBef>
                <a:spcPct val="0"/>
              </a:spcBef>
              <a:buFont typeface="Lucida Grande"/>
              <a:buChar char="-"/>
            </a:pPr>
            <a:r>
              <a:rPr lang="en-US" b="1" baseline="0" dirty="0" smtClean="0">
                <a:latin typeface="Arial Narrow"/>
                <a:ea typeface="ＭＳ Ｐゴシック" pitchFamily="-108" charset="-128"/>
                <a:cs typeface="Arial Narrow"/>
              </a:rPr>
              <a:t> Animation: Fly in, after previous, from right, Very fast speed</a:t>
            </a:r>
          </a:p>
          <a:p>
            <a:pPr marL="174708" indent="-174708" eaLnBrk="1" hangingPunct="1">
              <a:spcBef>
                <a:spcPct val="0"/>
              </a:spcBef>
              <a:buFont typeface="Lucida Grande"/>
              <a:buChar char="-"/>
            </a:pPr>
            <a:endParaRPr lang="en-US" b="1" baseline="0" dirty="0" smtClean="0">
              <a:latin typeface="Arial Narrow"/>
              <a:ea typeface="ＭＳ Ｐゴシック" pitchFamily="-108" charset="-128"/>
              <a:cs typeface="Arial Narrow"/>
            </a:endParaRPr>
          </a:p>
          <a:p>
            <a:pPr eaLnBrk="1" hangingPunct="1">
              <a:spcBef>
                <a:spcPct val="0"/>
              </a:spcBef>
            </a:pPr>
            <a:r>
              <a:rPr lang="en-US" b="1" baseline="0" dirty="0" smtClean="0">
                <a:latin typeface="Arial Narrow"/>
                <a:ea typeface="ＭＳ Ｐゴシック" pitchFamily="-108" charset="-128"/>
                <a:cs typeface="Arial Narrow"/>
              </a:rPr>
              <a:t>Photo Treatment 1</a:t>
            </a:r>
          </a:p>
          <a:p>
            <a:pPr marL="174708" indent="-174708" eaLnBrk="1" hangingPunct="1">
              <a:spcBef>
                <a:spcPct val="0"/>
              </a:spcBef>
              <a:buFont typeface="Lucida Grande"/>
              <a:buChar char="-"/>
            </a:pPr>
            <a:r>
              <a:rPr lang="en-US" b="1" baseline="0" dirty="0" smtClean="0">
                <a:latin typeface="Arial Narrow"/>
                <a:ea typeface="ＭＳ Ｐゴシック" pitchFamily="-108" charset="-128"/>
                <a:cs typeface="Arial Narrow"/>
              </a:rPr>
              <a:t> Circle photos are preferred treatment, but must be created in design software such as Adobe Illustrator or Adobe Photoshop</a:t>
            </a:r>
          </a:p>
          <a:p>
            <a:pPr marL="174708" indent="-174708" eaLnBrk="1" hangingPunct="1">
              <a:spcBef>
                <a:spcPct val="0"/>
              </a:spcBef>
              <a:buFont typeface="Lucida Grande"/>
              <a:buChar char="-"/>
            </a:pPr>
            <a:r>
              <a:rPr lang="en-US" b="1" baseline="0" dirty="0" smtClean="0">
                <a:latin typeface="Arial Narrow"/>
                <a:ea typeface="ＭＳ Ｐゴシック" pitchFamily="-108" charset="-128"/>
                <a:cs typeface="Arial Narrow"/>
              </a:rPr>
              <a:t> Circle photos should be placed on the right or left side of the slide and should be slightly overlapped.</a:t>
            </a:r>
          </a:p>
          <a:p>
            <a:pPr marL="174708" indent="-174708" eaLnBrk="1" hangingPunct="1">
              <a:spcBef>
                <a:spcPct val="0"/>
              </a:spcBef>
              <a:buFont typeface="Lucida Grande"/>
              <a:buChar char="-"/>
            </a:pPr>
            <a:r>
              <a:rPr lang="en-US" b="1" baseline="0" dirty="0" smtClean="0">
                <a:latin typeface="Arial Narrow"/>
                <a:ea typeface="ＭＳ Ｐゴシック" pitchFamily="-108" charset="-128"/>
                <a:cs typeface="Arial Narrow"/>
              </a:rPr>
              <a:t> Circle photo animation: Faded zoom, after previous, Very fast speed</a:t>
            </a:r>
          </a:p>
        </p:txBody>
      </p:sp>
      <p:sp>
        <p:nvSpPr>
          <p:cNvPr id="30724" name="Slide Number Placeholder 3"/>
          <p:cNvSpPr>
            <a:spLocks noGrp="1"/>
          </p:cNvSpPr>
          <p:nvPr>
            <p:ph type="sldNum" sz="quarter" idx="5"/>
          </p:nvPr>
        </p:nvSpPr>
        <p:spPr bwMode="auto">
          <a:noFill/>
          <a:ln>
            <a:miter lim="800000"/>
            <a:headEnd/>
            <a:tailEnd/>
          </a:ln>
        </p:spPr>
        <p:txBody>
          <a:bodyPr/>
          <a:lstStyle/>
          <a:p>
            <a:fld id="{C7DF51DE-788B-6949-9ACA-36C52EBA3BBF}" type="slidenum">
              <a:rPr lang="en-US">
                <a:latin typeface="Calibri" pitchFamily="-108" charset="0"/>
                <a:ea typeface="ＭＳ Ｐゴシック" pitchFamily="-108" charset="-128"/>
                <a:cs typeface="ＭＳ Ｐゴシック" pitchFamily="-108" charset="-128"/>
              </a:rPr>
              <a:pPr/>
              <a:t>16</a:t>
            </a:fld>
            <a:endParaRPr lang="en-US" dirty="0">
              <a:latin typeface="Calibri" pitchFamily="-108" charset="0"/>
              <a:ea typeface="ＭＳ Ｐゴシック" pitchFamily="-108" charset="-128"/>
              <a:cs typeface="ＭＳ Ｐゴシック" pitchFamily="-108" charset="-128"/>
            </a:endParaRPr>
          </a:p>
        </p:txBody>
      </p:sp>
    </p:spTree>
    <p:extLst>
      <p:ext uri="{BB962C8B-B14F-4D97-AF65-F5344CB8AC3E}">
        <p14:creationId xmlns:p14="http://schemas.microsoft.com/office/powerpoint/2010/main" val="25014487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smtClean="0">
                <a:latin typeface="Arial Narrow" pitchFamily="34" charset="0"/>
                <a:ea typeface="ＭＳ Ｐゴシック"/>
                <a:cs typeface="ＭＳ Ｐゴシック"/>
              </a:rPr>
              <a:t>Template notes for Cover Page</a:t>
            </a:r>
          </a:p>
          <a:p>
            <a:pPr eaLnBrk="1" hangingPunct="1">
              <a:spcBef>
                <a:spcPct val="0"/>
              </a:spcBef>
            </a:pPr>
            <a:r>
              <a:rPr lang="en-US" b="1" dirty="0" smtClean="0">
                <a:latin typeface="Arial Narrow" pitchFamily="34" charset="0"/>
                <a:ea typeface="ＭＳ Ｐゴシック"/>
                <a:cs typeface="ＭＳ Ｐゴシック"/>
              </a:rPr>
              <a:t>EDA Logo </a:t>
            </a:r>
          </a:p>
          <a:p>
            <a:pPr eaLnBrk="1" hangingPunct="1">
              <a:spcBef>
                <a:spcPct val="0"/>
              </a:spcBef>
              <a:buFontTx/>
              <a:buChar char="-"/>
            </a:pPr>
            <a:r>
              <a:rPr lang="en-US" b="1" dirty="0" smtClean="0">
                <a:latin typeface="Arial Narrow" pitchFamily="34" charset="0"/>
                <a:ea typeface="ＭＳ Ｐゴシック"/>
                <a:cs typeface="ＭＳ Ｐゴシック"/>
              </a:rPr>
              <a:t> Animation: on click, Fade</a:t>
            </a:r>
          </a:p>
          <a:p>
            <a:pPr eaLnBrk="1" hangingPunct="1">
              <a:spcBef>
                <a:spcPct val="0"/>
              </a:spcBef>
              <a:buFontTx/>
              <a:buChar char="-"/>
            </a:pPr>
            <a:endParaRPr lang="en-US" b="1" dirty="0" smtClean="0">
              <a:latin typeface="Arial Narrow" pitchFamily="34" charset="0"/>
              <a:ea typeface="ＭＳ Ｐゴシック"/>
              <a:cs typeface="ＭＳ Ｐゴシック"/>
            </a:endParaRPr>
          </a:p>
          <a:p>
            <a:pPr eaLnBrk="1" hangingPunct="1">
              <a:spcBef>
                <a:spcPct val="0"/>
              </a:spcBef>
            </a:pPr>
            <a:r>
              <a:rPr lang="en-US" b="1" dirty="0" smtClean="0">
                <a:latin typeface="Arial Narrow" pitchFamily="34" charset="0"/>
                <a:ea typeface="ＭＳ Ｐゴシック"/>
                <a:cs typeface="ＭＳ Ｐゴシック"/>
              </a:rPr>
              <a:t>EDA Seal</a:t>
            </a:r>
          </a:p>
          <a:p>
            <a:pPr eaLnBrk="1" hangingPunct="1">
              <a:spcBef>
                <a:spcPct val="0"/>
              </a:spcBef>
            </a:pPr>
            <a:r>
              <a:rPr lang="en-US" b="1" dirty="0" smtClean="0">
                <a:latin typeface="Arial Narrow" pitchFamily="34" charset="0"/>
                <a:ea typeface="ＭＳ Ｐゴシック"/>
                <a:cs typeface="ＭＳ Ｐゴシック"/>
              </a:rPr>
              <a:t>- Animation: (should appear after EDA Logo): after previous, Fade</a:t>
            </a:r>
          </a:p>
          <a:p>
            <a:pPr eaLnBrk="1" hangingPunct="1">
              <a:spcBef>
                <a:spcPct val="0"/>
              </a:spcBef>
            </a:pPr>
            <a:endParaRPr lang="en-US" b="1" dirty="0" smtClean="0">
              <a:latin typeface="Arial Narrow" pitchFamily="34" charset="0"/>
              <a:ea typeface="ＭＳ Ｐゴシック"/>
              <a:cs typeface="ＭＳ Ｐゴシック"/>
            </a:endParaRPr>
          </a:p>
          <a:p>
            <a:pPr eaLnBrk="1" hangingPunct="1">
              <a:spcBef>
                <a:spcPct val="0"/>
              </a:spcBef>
            </a:pPr>
            <a:r>
              <a:rPr lang="en-US" b="1" dirty="0" smtClean="0">
                <a:latin typeface="Arial Narrow" pitchFamily="34" charset="0"/>
                <a:ea typeface="ＭＳ Ｐゴシック"/>
                <a:cs typeface="ＭＳ Ｐゴシック"/>
              </a:rPr>
              <a:t>Power Point Title</a:t>
            </a:r>
          </a:p>
          <a:p>
            <a:pPr eaLnBrk="1" hangingPunct="1">
              <a:spcBef>
                <a:spcPct val="0"/>
              </a:spcBef>
              <a:buFontTx/>
              <a:buChar char="-"/>
            </a:pPr>
            <a:r>
              <a:rPr lang="en-US" b="1" dirty="0" smtClean="0">
                <a:latin typeface="Arial Narrow" pitchFamily="34" charset="0"/>
                <a:ea typeface="ＭＳ Ｐゴシック"/>
                <a:cs typeface="ＭＳ Ｐゴシック"/>
              </a:rPr>
              <a:t> Font: Arial Narrow/Bold/All Caps/18pts</a:t>
            </a:r>
          </a:p>
          <a:p>
            <a:pPr eaLnBrk="1" hangingPunct="1">
              <a:spcBef>
                <a:spcPct val="0"/>
              </a:spcBef>
              <a:buFontTx/>
              <a:buChar char="-"/>
            </a:pPr>
            <a:r>
              <a:rPr lang="en-US" b="1" dirty="0" smtClean="0">
                <a:latin typeface="Arial Narrow" pitchFamily="34" charset="0"/>
                <a:ea typeface="ＭＳ Ｐゴシック"/>
                <a:cs typeface="ＭＳ Ｐゴシック"/>
              </a:rPr>
              <a:t> Color: Dark Blue (RGB 26,52,104)</a:t>
            </a:r>
          </a:p>
          <a:p>
            <a:pPr eaLnBrk="1" hangingPunct="1">
              <a:spcBef>
                <a:spcPct val="0"/>
              </a:spcBef>
              <a:buFontTx/>
              <a:buChar char="-"/>
            </a:pPr>
            <a:r>
              <a:rPr lang="en-US" b="1" dirty="0" smtClean="0">
                <a:latin typeface="Arial Narrow" pitchFamily="34" charset="0"/>
                <a:ea typeface="ＭＳ Ｐゴシック"/>
                <a:cs typeface="ＭＳ Ｐゴシック"/>
              </a:rPr>
              <a:t> Character Spacing: Expanded 1.4pts</a:t>
            </a:r>
          </a:p>
          <a:p>
            <a:pPr eaLnBrk="1" hangingPunct="1">
              <a:spcBef>
                <a:spcPct val="0"/>
              </a:spcBef>
              <a:buFontTx/>
              <a:buChar char="-"/>
            </a:pPr>
            <a:r>
              <a:rPr lang="en-US" b="1" dirty="0" smtClean="0">
                <a:latin typeface="Arial Narrow" pitchFamily="34" charset="0"/>
                <a:ea typeface="ＭＳ Ｐゴシック"/>
                <a:cs typeface="ＭＳ Ｐゴシック"/>
              </a:rPr>
              <a:t> Line spacing: None</a:t>
            </a:r>
          </a:p>
          <a:p>
            <a:pPr eaLnBrk="1" hangingPunct="1">
              <a:spcBef>
                <a:spcPct val="0"/>
              </a:spcBef>
              <a:buFontTx/>
              <a:buChar char="-"/>
            </a:pPr>
            <a:r>
              <a:rPr lang="en-US" b="1" dirty="0" smtClean="0">
                <a:latin typeface="Arial Narrow" pitchFamily="34" charset="0"/>
                <a:ea typeface="ＭＳ Ｐゴシック"/>
                <a:cs typeface="ＭＳ Ｐゴシック"/>
              </a:rPr>
              <a:t> Text alignment: Centered</a:t>
            </a:r>
          </a:p>
          <a:p>
            <a:pPr eaLnBrk="1" hangingPunct="1">
              <a:spcBef>
                <a:spcPct val="0"/>
              </a:spcBef>
              <a:buFontTx/>
              <a:buChar char="-"/>
            </a:pPr>
            <a:r>
              <a:rPr lang="en-US" b="1" dirty="0" smtClean="0">
                <a:latin typeface="Arial Narrow" pitchFamily="34" charset="0"/>
                <a:ea typeface="ＭＳ Ｐゴシック"/>
                <a:cs typeface="ＭＳ Ｐゴシック"/>
              </a:rPr>
              <a:t> Animation: Wipe, from left, with previous, Medium speed</a:t>
            </a:r>
          </a:p>
          <a:p>
            <a:pPr eaLnBrk="1" hangingPunct="1">
              <a:spcBef>
                <a:spcPct val="0"/>
              </a:spcBef>
              <a:buFontTx/>
              <a:buChar char="-"/>
            </a:pPr>
            <a:endParaRPr lang="en-US" b="1" dirty="0" smtClean="0">
              <a:latin typeface="Arial Narrow" pitchFamily="34" charset="0"/>
              <a:ea typeface="ＭＳ Ｐゴシック"/>
              <a:cs typeface="ＭＳ Ｐゴシック"/>
            </a:endParaRPr>
          </a:p>
          <a:p>
            <a:pPr eaLnBrk="1" hangingPunct="1">
              <a:spcBef>
                <a:spcPct val="0"/>
              </a:spcBef>
              <a:buFontTx/>
              <a:buChar char="-"/>
            </a:pPr>
            <a:endParaRPr lang="en-US" b="1" dirty="0" smtClean="0">
              <a:latin typeface="Arial Narrow" pitchFamily="34" charset="0"/>
              <a:ea typeface="ＭＳ Ｐゴシック"/>
              <a:cs typeface="ＭＳ Ｐゴシック"/>
            </a:endParaRPr>
          </a:p>
          <a:p>
            <a:pPr eaLnBrk="1" hangingPunct="1">
              <a:spcBef>
                <a:spcPct val="0"/>
              </a:spcBef>
            </a:pPr>
            <a:r>
              <a:rPr lang="en-US" b="1" dirty="0" smtClean="0">
                <a:latin typeface="Arial Narrow" pitchFamily="34" charset="0"/>
                <a:ea typeface="ＭＳ Ｐゴシック"/>
                <a:cs typeface="ＭＳ Ｐゴシック"/>
              </a:rPr>
              <a:t>NOTE: If you copy and paste text from Word or other source into any of the text boxes in this presentation, please make sure you select “keep text only” so the text will format. All Caps does not transfer, so after you paste the text and select “keep text only”, you will need to select the text and click the “all caps” icon in the formatting palette.</a:t>
            </a:r>
          </a:p>
          <a:p>
            <a:pPr eaLnBrk="1" hangingPunct="1">
              <a:spcBef>
                <a:spcPct val="0"/>
              </a:spcBef>
              <a:buFontTx/>
              <a:buChar char="-"/>
            </a:pPr>
            <a:endParaRPr lang="en-US" b="1" dirty="0" smtClean="0">
              <a:latin typeface="Arial Narrow" pitchFamily="34" charset="0"/>
              <a:ea typeface="ＭＳ Ｐゴシック"/>
              <a:cs typeface="ＭＳ Ｐゴシック"/>
            </a:endParaRPr>
          </a:p>
          <a:p>
            <a:pPr eaLnBrk="1" hangingPunct="1">
              <a:spcBef>
                <a:spcPct val="0"/>
              </a:spcBef>
              <a:buFontTx/>
              <a:buChar char="-"/>
            </a:pPr>
            <a:endParaRPr lang="en-US" b="1" dirty="0" smtClean="0">
              <a:latin typeface="Arial Narrow" pitchFamily="34" charset="0"/>
              <a:ea typeface="ＭＳ Ｐゴシック"/>
              <a:cs typeface="ＭＳ Ｐゴシック"/>
            </a:endParaRPr>
          </a:p>
        </p:txBody>
      </p:sp>
      <p:sp>
        <p:nvSpPr>
          <p:cNvPr id="23556" name="Slide Number Placeholder 3"/>
          <p:cNvSpPr>
            <a:spLocks noGrp="1"/>
          </p:cNvSpPr>
          <p:nvPr>
            <p:ph type="sldNum" sz="quarter" idx="5"/>
          </p:nvPr>
        </p:nvSpPr>
        <p:spPr bwMode="auto">
          <a:noFill/>
          <a:ln>
            <a:miter lim="800000"/>
            <a:headEnd/>
            <a:tailEnd/>
          </a:ln>
        </p:spPr>
        <p:txBody>
          <a:bodyPr/>
          <a:lstStyle/>
          <a:p>
            <a:fld id="{C7D5627E-7782-4770-837E-359BA7922AED}" type="slidenum">
              <a:rPr lang="en-US" smtClean="0">
                <a:latin typeface="Calibri" pitchFamily="34" charset="0"/>
                <a:ea typeface="ＭＳ Ｐゴシック"/>
                <a:cs typeface="ＭＳ Ｐゴシック"/>
              </a:rPr>
              <a:pPr/>
              <a:t>17</a:t>
            </a:fld>
            <a:endParaRPr lang="en-US" dirty="0" smtClean="0">
              <a:latin typeface="Calibri" pitchFamily="34" charset="0"/>
              <a:ea typeface="ＭＳ Ｐゴシック"/>
              <a:cs typeface="ＭＳ Ｐゴシック"/>
            </a:endParaRPr>
          </a:p>
        </p:txBody>
      </p:sp>
    </p:spTree>
    <p:extLst>
      <p:ext uri="{BB962C8B-B14F-4D97-AF65-F5344CB8AC3E}">
        <p14:creationId xmlns:p14="http://schemas.microsoft.com/office/powerpoint/2010/main" val="38688959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2C74034-36AD-4F1A-833A-FE44BE8DEE8C}" type="slidenum">
              <a:rPr lang="en-US" smtClean="0"/>
              <a:pPr>
                <a:defRPr/>
              </a:pPr>
              <a:t>2</a:t>
            </a:fld>
            <a:endParaRPr lang="en-US" dirty="0"/>
          </a:p>
        </p:txBody>
      </p:sp>
    </p:spTree>
    <p:extLst>
      <p:ext uri="{BB962C8B-B14F-4D97-AF65-F5344CB8AC3E}">
        <p14:creationId xmlns:p14="http://schemas.microsoft.com/office/powerpoint/2010/main" val="23881093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normAutofit fontScale="47500" lnSpcReduction="20000"/>
          </a:bodyPr>
          <a:lstStyle/>
          <a:p>
            <a:pPr eaLnBrk="1" hangingPunct="1">
              <a:spcBef>
                <a:spcPct val="0"/>
              </a:spcBef>
            </a:pPr>
            <a:r>
              <a:rPr lang="en-US" b="1" dirty="0" smtClean="0">
                <a:latin typeface="Arial Narrow"/>
                <a:ea typeface="ＭＳ Ｐゴシック" pitchFamily="-108" charset="-128"/>
                <a:cs typeface="Arial Narrow"/>
              </a:rPr>
              <a:t>INSIDE PAGE Template</a:t>
            </a:r>
            <a:endParaRPr lang="en-US" b="1" baseline="0" dirty="0" smtClean="0">
              <a:latin typeface="Arial Narrow"/>
              <a:ea typeface="ＭＳ Ｐゴシック" pitchFamily="-108" charset="-128"/>
              <a:cs typeface="Arial Narrow"/>
            </a:endParaRPr>
          </a:p>
          <a:p>
            <a:pPr eaLnBrk="1" hangingPunct="1">
              <a:spcBef>
                <a:spcPct val="0"/>
              </a:spcBef>
              <a:buFontTx/>
              <a:buNone/>
            </a:pPr>
            <a:r>
              <a:rPr lang="en-US" b="1" baseline="0" dirty="0" smtClean="0">
                <a:latin typeface="Arial Narrow"/>
                <a:ea typeface="ＭＳ Ｐゴシック" pitchFamily="-108" charset="-128"/>
                <a:cs typeface="Arial Narrow"/>
              </a:rPr>
              <a:t>EDA Logo, yellow line and Eagle are part of the background artwork and are not editable  (no animation) </a:t>
            </a:r>
          </a:p>
          <a:p>
            <a:pPr eaLnBrk="1" hangingPunct="1">
              <a:spcBef>
                <a:spcPct val="0"/>
              </a:spcBef>
              <a:buFontTx/>
              <a:buNone/>
            </a:pPr>
            <a:endParaRPr lang="en-US" b="1" baseline="0" dirty="0" smtClean="0">
              <a:latin typeface="Arial Narrow"/>
              <a:ea typeface="ＭＳ Ｐゴシック" pitchFamily="-108" charset="-128"/>
              <a:cs typeface="Arial Narrow"/>
            </a:endParaRPr>
          </a:p>
          <a:p>
            <a:pPr eaLnBrk="1" hangingPunct="1">
              <a:spcBef>
                <a:spcPct val="0"/>
              </a:spcBef>
              <a:buFontTx/>
              <a:buNone/>
            </a:pPr>
            <a:endParaRPr lang="en-US" b="1" baseline="0" dirty="0" smtClean="0">
              <a:latin typeface="Arial Narrow"/>
              <a:ea typeface="ＭＳ Ｐゴシック" pitchFamily="-108" charset="-128"/>
              <a:cs typeface="Arial Narrow"/>
            </a:endParaRPr>
          </a:p>
          <a:p>
            <a:pPr eaLnBrk="1" hangingPunct="1">
              <a:spcBef>
                <a:spcPct val="0"/>
              </a:spcBef>
              <a:buFontTx/>
              <a:buNone/>
            </a:pPr>
            <a:r>
              <a:rPr lang="en-US" b="1" baseline="0" dirty="0" smtClean="0">
                <a:latin typeface="Arial Narrow"/>
                <a:ea typeface="ＭＳ Ｐゴシック" pitchFamily="-108" charset="-128"/>
                <a:cs typeface="Arial Narrow"/>
              </a:rPr>
              <a:t>Slide Title/Sub-title (should appear in the same place on each slide, centered from top/bottom, right justified next to Eagle)</a:t>
            </a:r>
          </a:p>
          <a:p>
            <a:pPr marL="174708" indent="-174708" eaLnBrk="1" hangingPunct="1">
              <a:spcBef>
                <a:spcPct val="0"/>
              </a:spcBef>
              <a:buFont typeface="Lucida Grande"/>
              <a:buChar char="-"/>
            </a:pPr>
            <a:r>
              <a:rPr lang="en-US" b="1" baseline="0" dirty="0" smtClean="0">
                <a:latin typeface="Arial Narrow"/>
                <a:ea typeface="ＭＳ Ｐゴシック" pitchFamily="-108" charset="-128"/>
                <a:cs typeface="Arial Narrow"/>
              </a:rPr>
              <a:t> Slide Title Font: Arial Narrow, Bold, All Caps; 24pts</a:t>
            </a:r>
          </a:p>
          <a:p>
            <a:pPr marL="174708" indent="-174708" eaLnBrk="1" hangingPunct="1">
              <a:spcBef>
                <a:spcPct val="0"/>
              </a:spcBef>
              <a:buFont typeface="Lucida Grande"/>
              <a:buChar char="-"/>
            </a:pPr>
            <a:r>
              <a:rPr lang="en-US" b="1" baseline="0" dirty="0" smtClean="0">
                <a:latin typeface="Arial Narrow"/>
                <a:ea typeface="ＭＳ Ｐゴシック" pitchFamily="-108" charset="-128"/>
                <a:cs typeface="Arial Narrow"/>
              </a:rPr>
              <a:t> Color: Blue</a:t>
            </a:r>
          </a:p>
          <a:p>
            <a:pPr marL="174708" indent="-174708" eaLnBrk="1" hangingPunct="1">
              <a:spcBef>
                <a:spcPct val="0"/>
              </a:spcBef>
              <a:buFont typeface="Lucida Grande"/>
              <a:buChar char="-"/>
            </a:pPr>
            <a:r>
              <a:rPr lang="en-US" b="1" baseline="0" dirty="0" smtClean="0">
                <a:latin typeface="Arial Narrow"/>
                <a:ea typeface="ＭＳ Ｐゴシック" pitchFamily="-108" charset="-128"/>
                <a:cs typeface="Arial Narrow"/>
              </a:rPr>
              <a:t> Character Spacing: Expanded 2.5pts</a:t>
            </a:r>
          </a:p>
          <a:p>
            <a:pPr marL="174708" indent="-174708" eaLnBrk="1" hangingPunct="1">
              <a:spcBef>
                <a:spcPct val="0"/>
              </a:spcBef>
              <a:buFont typeface="Lucida Grande"/>
              <a:buChar char="-"/>
            </a:pPr>
            <a:r>
              <a:rPr lang="en-US" b="1" baseline="0" dirty="0" smtClean="0">
                <a:latin typeface="Arial Narrow"/>
                <a:ea typeface="ＭＳ Ｐゴシック" pitchFamily="-108" charset="-128"/>
                <a:cs typeface="Arial Narrow"/>
              </a:rPr>
              <a:t> Alignment: Left</a:t>
            </a:r>
          </a:p>
          <a:p>
            <a:pPr marL="174708" indent="-174708" eaLnBrk="1" hangingPunct="1">
              <a:spcBef>
                <a:spcPct val="0"/>
              </a:spcBef>
              <a:buFont typeface="Lucida Grande"/>
              <a:buChar char="-"/>
            </a:pPr>
            <a:r>
              <a:rPr lang="en-US" b="1" baseline="0" dirty="0" smtClean="0">
                <a:latin typeface="Arial Narrow"/>
                <a:ea typeface="ＭＳ Ｐゴシック" pitchFamily="-108" charset="-128"/>
                <a:cs typeface="Arial Narrow"/>
              </a:rPr>
              <a:t> Line Spacing: Spacing After: 3pts</a:t>
            </a:r>
          </a:p>
          <a:p>
            <a:pPr marL="174708" indent="-174708" eaLnBrk="1" hangingPunct="1">
              <a:spcBef>
                <a:spcPct val="0"/>
              </a:spcBef>
              <a:buFont typeface="Lucida Grande"/>
              <a:buChar char="-"/>
            </a:pPr>
            <a:r>
              <a:rPr lang="en-US" b="1" baseline="0" dirty="0" smtClean="0">
                <a:latin typeface="Arial Narrow"/>
                <a:ea typeface="ＭＳ Ｐゴシック" pitchFamily="-108" charset="-128"/>
                <a:cs typeface="Arial Narrow"/>
              </a:rPr>
              <a:t> Slide Sub-title Font: Georgia, Italic; 14pts</a:t>
            </a:r>
          </a:p>
          <a:p>
            <a:pPr marL="174708" indent="-174708" eaLnBrk="1" hangingPunct="1">
              <a:spcBef>
                <a:spcPct val="0"/>
              </a:spcBef>
              <a:buFont typeface="Lucida Grande"/>
              <a:buChar char="-"/>
            </a:pPr>
            <a:r>
              <a:rPr lang="en-US" b="1" baseline="0" dirty="0" smtClean="0">
                <a:latin typeface="Arial Narrow"/>
                <a:ea typeface="ＭＳ Ｐゴシック" pitchFamily="-108" charset="-128"/>
                <a:cs typeface="Arial Narrow"/>
              </a:rPr>
              <a:t> Color: Brown</a:t>
            </a:r>
          </a:p>
          <a:p>
            <a:pPr marL="174708" indent="-174708" eaLnBrk="1" hangingPunct="1">
              <a:spcBef>
                <a:spcPct val="0"/>
              </a:spcBef>
              <a:buFont typeface="Lucida Grande"/>
              <a:buChar char="-"/>
            </a:pPr>
            <a:r>
              <a:rPr lang="en-US" b="1" baseline="0" dirty="0" smtClean="0">
                <a:latin typeface="Arial Narrow"/>
                <a:ea typeface="ＭＳ Ｐゴシック" pitchFamily="-108" charset="-128"/>
                <a:cs typeface="Arial Narrow"/>
              </a:rPr>
              <a:t> Character Spacing: Normal</a:t>
            </a:r>
          </a:p>
          <a:p>
            <a:pPr marL="174708" indent="-174708" eaLnBrk="1" hangingPunct="1">
              <a:spcBef>
                <a:spcPct val="0"/>
              </a:spcBef>
              <a:buFont typeface="Lucida Grande"/>
              <a:buChar char="-"/>
            </a:pPr>
            <a:r>
              <a:rPr lang="en-US" b="1" baseline="0" dirty="0" smtClean="0">
                <a:latin typeface="Arial Narrow"/>
                <a:ea typeface="ＭＳ Ｐゴシック" pitchFamily="-108" charset="-128"/>
                <a:cs typeface="Arial Narrow"/>
              </a:rPr>
              <a:t> Alignment: Right</a:t>
            </a:r>
          </a:p>
          <a:p>
            <a:pPr marL="174708" indent="-174708" eaLnBrk="1" hangingPunct="1">
              <a:spcBef>
                <a:spcPct val="0"/>
              </a:spcBef>
              <a:buFont typeface="Lucida Grande"/>
              <a:buChar char="-"/>
            </a:pPr>
            <a:r>
              <a:rPr lang="en-US" b="1" baseline="0" dirty="0" smtClean="0">
                <a:latin typeface="Arial Narrow"/>
                <a:ea typeface="ＭＳ Ｐゴシック" pitchFamily="-108" charset="-128"/>
                <a:cs typeface="Arial Narrow"/>
              </a:rPr>
              <a:t> Animation: none</a:t>
            </a:r>
          </a:p>
          <a:p>
            <a:pPr eaLnBrk="1" hangingPunct="1">
              <a:spcBef>
                <a:spcPct val="0"/>
              </a:spcBef>
              <a:buFontTx/>
              <a:buNone/>
            </a:pPr>
            <a:endParaRPr lang="en-US" b="1" baseline="0" dirty="0" smtClean="0">
              <a:latin typeface="Arial Narrow"/>
              <a:ea typeface="ＭＳ Ｐゴシック" pitchFamily="-108" charset="-128"/>
              <a:cs typeface="Arial Narrow"/>
            </a:endParaRPr>
          </a:p>
          <a:p>
            <a:pPr eaLnBrk="1" hangingPunct="1">
              <a:spcBef>
                <a:spcPct val="0"/>
              </a:spcBef>
              <a:buFontTx/>
              <a:buNone/>
            </a:pPr>
            <a:r>
              <a:rPr lang="en-US" b="1" baseline="0" dirty="0" smtClean="0">
                <a:latin typeface="Arial Narrow"/>
                <a:ea typeface="ＭＳ Ｐゴシック" pitchFamily="-108" charset="-128"/>
                <a:cs typeface="Arial Narrow"/>
              </a:rPr>
              <a:t>Heading 1</a:t>
            </a:r>
          </a:p>
          <a:p>
            <a:pPr marL="174708" indent="-174708" eaLnBrk="1" hangingPunct="1">
              <a:spcBef>
                <a:spcPct val="0"/>
              </a:spcBef>
              <a:buFont typeface="Lucida Grande"/>
              <a:buChar char="-"/>
            </a:pPr>
            <a:r>
              <a:rPr lang="en-US" b="1" baseline="0" dirty="0" smtClean="0">
                <a:latin typeface="Arial Narrow"/>
                <a:ea typeface="ＭＳ Ｐゴシック" pitchFamily="-108" charset="-128"/>
                <a:cs typeface="Arial Narrow"/>
              </a:rPr>
              <a:t> Font: Arial Narrow, Bold, All Caps; 16pts</a:t>
            </a:r>
          </a:p>
          <a:p>
            <a:pPr marL="174708" indent="-174708" eaLnBrk="1" hangingPunct="1">
              <a:spcBef>
                <a:spcPct val="0"/>
              </a:spcBef>
              <a:buFont typeface="Lucida Grande"/>
              <a:buChar char="-"/>
            </a:pPr>
            <a:r>
              <a:rPr lang="en-US" b="1" baseline="0" dirty="0" smtClean="0">
                <a:latin typeface="Arial Narrow"/>
                <a:ea typeface="ＭＳ Ｐゴシック" pitchFamily="-108" charset="-128"/>
                <a:cs typeface="Arial Narrow"/>
              </a:rPr>
              <a:t> Color: Brown</a:t>
            </a:r>
          </a:p>
          <a:p>
            <a:pPr marL="174708" indent="-174708" eaLnBrk="1" hangingPunct="1">
              <a:spcBef>
                <a:spcPct val="0"/>
              </a:spcBef>
              <a:buFont typeface="Lucida Grande"/>
              <a:buChar char="-"/>
            </a:pPr>
            <a:r>
              <a:rPr lang="en-US" b="1" baseline="0" dirty="0" smtClean="0">
                <a:latin typeface="Arial Narrow"/>
                <a:ea typeface="ＭＳ Ｐゴシック" pitchFamily="-108" charset="-128"/>
                <a:cs typeface="Arial Narrow"/>
              </a:rPr>
              <a:t> Character Spacing: Expanded 2.5pts</a:t>
            </a:r>
          </a:p>
          <a:p>
            <a:pPr marL="174708" indent="-174708" eaLnBrk="1" hangingPunct="1">
              <a:spcBef>
                <a:spcPct val="0"/>
              </a:spcBef>
              <a:buFont typeface="Lucida Grande"/>
              <a:buChar char="-"/>
            </a:pPr>
            <a:r>
              <a:rPr lang="en-US" b="1" baseline="0" dirty="0" smtClean="0">
                <a:latin typeface="Arial Narrow"/>
                <a:ea typeface="ＭＳ Ｐゴシック" pitchFamily="-108" charset="-128"/>
                <a:cs typeface="Arial Narrow"/>
              </a:rPr>
              <a:t> Line Spacing: Spacing After: 3pts</a:t>
            </a:r>
          </a:p>
          <a:p>
            <a:pPr marL="174708" indent="-174708" eaLnBrk="1" hangingPunct="1">
              <a:spcBef>
                <a:spcPct val="0"/>
              </a:spcBef>
              <a:buFont typeface="Lucida Grande"/>
              <a:buChar char="-"/>
            </a:pPr>
            <a:r>
              <a:rPr lang="en-US" b="1" baseline="0" dirty="0" smtClean="0">
                <a:latin typeface="Arial Narrow"/>
                <a:ea typeface="ＭＳ Ｐゴシック" pitchFamily="-108" charset="-128"/>
                <a:cs typeface="Arial Narrow"/>
              </a:rPr>
              <a:t> Text alignment: Left</a:t>
            </a:r>
          </a:p>
          <a:p>
            <a:pPr marL="174708" indent="-174708" eaLnBrk="1" hangingPunct="1">
              <a:spcBef>
                <a:spcPct val="0"/>
              </a:spcBef>
              <a:buFont typeface="Lucida Grande"/>
              <a:buChar char="-"/>
            </a:pPr>
            <a:r>
              <a:rPr lang="en-US" b="1" baseline="0" dirty="0" smtClean="0">
                <a:latin typeface="Arial Narrow"/>
                <a:ea typeface="ＭＳ Ｐゴシック" pitchFamily="-108" charset="-128"/>
                <a:cs typeface="Arial Narrow"/>
              </a:rPr>
              <a:t> Animation: Fade, after previous, Very fast speed</a:t>
            </a:r>
          </a:p>
          <a:p>
            <a:pPr marL="174708" indent="-174708" eaLnBrk="1" hangingPunct="1">
              <a:spcBef>
                <a:spcPct val="0"/>
              </a:spcBef>
              <a:buFont typeface="Lucida Grande"/>
              <a:buChar char="-"/>
            </a:pPr>
            <a:endParaRPr lang="en-US" b="1" dirty="0" smtClean="0">
              <a:latin typeface="Arial Narrow" pitchFamily="-108" charset="0"/>
              <a:ea typeface="Arial Narrow" pitchFamily="-108" charset="0"/>
              <a:cs typeface="Arial Narrow" pitchFamily="-108" charset="0"/>
            </a:endParaRPr>
          </a:p>
          <a:p>
            <a:pPr eaLnBrk="1" hangingPunct="1">
              <a:spcBef>
                <a:spcPct val="0"/>
              </a:spcBef>
            </a:pPr>
            <a:r>
              <a:rPr lang="en-US" b="1" baseline="0" dirty="0" smtClean="0">
                <a:latin typeface="Arial Narrow"/>
                <a:ea typeface="ＭＳ Ｐゴシック" pitchFamily="-108" charset="-128"/>
                <a:cs typeface="Arial Narrow"/>
              </a:rPr>
              <a:t>Paragraph</a:t>
            </a:r>
          </a:p>
          <a:p>
            <a:pPr marL="174708" indent="-174708" eaLnBrk="1" hangingPunct="1">
              <a:spcBef>
                <a:spcPct val="0"/>
              </a:spcBef>
              <a:buFont typeface="Lucida Grande"/>
              <a:buChar char="-"/>
            </a:pPr>
            <a:r>
              <a:rPr lang="en-US" b="1" baseline="0" dirty="0" smtClean="0">
                <a:latin typeface="Arial Narrow"/>
                <a:ea typeface="ＭＳ Ｐゴシック" pitchFamily="-108" charset="-128"/>
                <a:cs typeface="Arial Narrow"/>
              </a:rPr>
              <a:t> First line in paragraph: Font: Georgia, Regular; 18pts</a:t>
            </a:r>
          </a:p>
          <a:p>
            <a:pPr marL="174708" indent="-174708" eaLnBrk="1" hangingPunct="1">
              <a:spcBef>
                <a:spcPct val="0"/>
              </a:spcBef>
              <a:buFont typeface="Lucida Grande"/>
              <a:buChar char="-"/>
            </a:pPr>
            <a:r>
              <a:rPr lang="en-US" b="1" baseline="0" dirty="0" smtClean="0">
                <a:latin typeface="Arial Narrow"/>
                <a:ea typeface="ＭＳ Ｐゴシック" pitchFamily="-108" charset="-128"/>
                <a:cs typeface="Arial Narrow"/>
              </a:rPr>
              <a:t> Color: Blue</a:t>
            </a:r>
          </a:p>
          <a:p>
            <a:pPr marL="174708" indent="-174708" eaLnBrk="1" hangingPunct="1">
              <a:spcBef>
                <a:spcPct val="0"/>
              </a:spcBef>
              <a:buFont typeface="Lucida Grande"/>
              <a:buChar char="-"/>
            </a:pPr>
            <a:r>
              <a:rPr lang="en-US" b="1" baseline="0" dirty="0" smtClean="0">
                <a:latin typeface="Arial Narrow"/>
                <a:ea typeface="ＭＳ Ｐゴシック" pitchFamily="-108" charset="-128"/>
                <a:cs typeface="Arial Narrow"/>
              </a:rPr>
              <a:t> Character Spacing: Normal</a:t>
            </a:r>
          </a:p>
          <a:p>
            <a:pPr marL="174708" indent="-174708" eaLnBrk="1" hangingPunct="1">
              <a:spcBef>
                <a:spcPct val="0"/>
              </a:spcBef>
              <a:buFont typeface="Lucida Grande"/>
              <a:buChar char="-"/>
            </a:pPr>
            <a:r>
              <a:rPr lang="en-US" b="1" baseline="0" dirty="0" smtClean="0">
                <a:latin typeface="Arial Narrow"/>
                <a:ea typeface="ＭＳ Ｐゴシック" pitchFamily="-108" charset="-128"/>
                <a:cs typeface="Arial Narrow"/>
              </a:rPr>
              <a:t> Line Spacing: Exactly 23.25</a:t>
            </a:r>
          </a:p>
          <a:p>
            <a:pPr marL="174708" indent="-174708" eaLnBrk="1" hangingPunct="1">
              <a:spcBef>
                <a:spcPct val="0"/>
              </a:spcBef>
              <a:buFont typeface="Lucida Grande"/>
              <a:buChar char="-"/>
            </a:pPr>
            <a:r>
              <a:rPr lang="en-US" b="1" baseline="0" dirty="0" smtClean="0">
                <a:latin typeface="Arial Narrow"/>
                <a:ea typeface="ＭＳ Ｐゴシック" pitchFamily="-108" charset="-128"/>
                <a:cs typeface="Arial Narrow"/>
              </a:rPr>
              <a:t> Text alignment: Left</a:t>
            </a:r>
          </a:p>
          <a:p>
            <a:pPr marL="174708" indent="-174708" eaLnBrk="1" hangingPunct="1">
              <a:spcBef>
                <a:spcPct val="0"/>
              </a:spcBef>
              <a:buFont typeface="Lucida Grande"/>
              <a:buChar char="-"/>
            </a:pPr>
            <a:r>
              <a:rPr lang="en-US" b="1" baseline="0" dirty="0" smtClean="0">
                <a:latin typeface="Arial Narrow"/>
                <a:ea typeface="ＭＳ Ｐゴシック" pitchFamily="-108" charset="-128"/>
                <a:cs typeface="Arial Narrow"/>
              </a:rPr>
              <a:t> Remaining text in Paragraph: Font: Arial Narrow, Regular; 16pts</a:t>
            </a:r>
          </a:p>
          <a:p>
            <a:pPr marL="174708" indent="-174708" eaLnBrk="1" hangingPunct="1">
              <a:spcBef>
                <a:spcPct val="0"/>
              </a:spcBef>
              <a:buFont typeface="Lucida Grande"/>
              <a:buChar char="-"/>
            </a:pPr>
            <a:r>
              <a:rPr lang="en-US" b="1" baseline="0" dirty="0" smtClean="0">
                <a:latin typeface="Arial Narrow"/>
                <a:ea typeface="ＭＳ Ｐゴシック" pitchFamily="-108" charset="-128"/>
                <a:cs typeface="Arial Narrow"/>
              </a:rPr>
              <a:t> Color: Blue</a:t>
            </a:r>
          </a:p>
          <a:p>
            <a:pPr marL="174708" indent="-174708" eaLnBrk="1" hangingPunct="1">
              <a:spcBef>
                <a:spcPct val="0"/>
              </a:spcBef>
              <a:buFont typeface="Lucida Grande"/>
              <a:buChar char="-"/>
            </a:pPr>
            <a:r>
              <a:rPr lang="en-US" b="1" baseline="0" dirty="0" smtClean="0">
                <a:latin typeface="Arial Narrow"/>
                <a:ea typeface="ＭＳ Ｐゴシック" pitchFamily="-108" charset="-128"/>
                <a:cs typeface="Arial Narrow"/>
              </a:rPr>
              <a:t> Character Spacing: Expanded 0.6pts</a:t>
            </a:r>
          </a:p>
          <a:p>
            <a:pPr marL="174708" indent="-174708" eaLnBrk="1" hangingPunct="1">
              <a:spcBef>
                <a:spcPct val="0"/>
              </a:spcBef>
              <a:buFont typeface="Lucida Grande"/>
              <a:buChar char="-"/>
            </a:pPr>
            <a:r>
              <a:rPr lang="en-US" b="1" baseline="0" dirty="0" smtClean="0">
                <a:latin typeface="Arial Narrow"/>
                <a:ea typeface="ＭＳ Ｐゴシック" pitchFamily="-108" charset="-128"/>
                <a:cs typeface="Arial Narrow"/>
              </a:rPr>
              <a:t> Line Spacing: Exactly 23.25</a:t>
            </a:r>
          </a:p>
          <a:p>
            <a:pPr marL="174708" indent="-174708" eaLnBrk="1" hangingPunct="1">
              <a:spcBef>
                <a:spcPct val="0"/>
              </a:spcBef>
              <a:buFont typeface="Lucida Grande"/>
              <a:buChar char="-"/>
            </a:pPr>
            <a:r>
              <a:rPr lang="en-US" b="1" baseline="0" dirty="0" smtClean="0">
                <a:latin typeface="Arial Narrow"/>
                <a:ea typeface="ＭＳ Ｐゴシック" pitchFamily="-108" charset="-128"/>
                <a:cs typeface="Arial Narrow"/>
              </a:rPr>
              <a:t> Text alignment: Left</a:t>
            </a:r>
          </a:p>
          <a:p>
            <a:pPr marL="174708" indent="-174708" eaLnBrk="1" hangingPunct="1">
              <a:spcBef>
                <a:spcPct val="0"/>
              </a:spcBef>
              <a:buFont typeface="Lucida Grande"/>
              <a:buChar char="-"/>
            </a:pPr>
            <a:r>
              <a:rPr lang="en-US" b="1" baseline="0" dirty="0" smtClean="0">
                <a:latin typeface="Arial Narrow"/>
                <a:ea typeface="ＭＳ Ｐゴシック" pitchFamily="-108" charset="-128"/>
                <a:cs typeface="Arial Narrow"/>
              </a:rPr>
              <a:t> Animation: Fly in, after previous, from right, Very fast speed</a:t>
            </a:r>
          </a:p>
          <a:p>
            <a:pPr eaLnBrk="1" hangingPunct="1">
              <a:spcBef>
                <a:spcPct val="0"/>
              </a:spcBef>
              <a:buFontTx/>
              <a:buChar char="-"/>
            </a:pPr>
            <a:endParaRPr lang="en-US" b="1" baseline="0" dirty="0" smtClean="0">
              <a:latin typeface="Arial Narrow"/>
              <a:ea typeface="ＭＳ Ｐゴシック" pitchFamily="-108" charset="-128"/>
              <a:cs typeface="Arial Narrow"/>
            </a:endParaRPr>
          </a:p>
          <a:p>
            <a:pPr eaLnBrk="1" hangingPunct="1">
              <a:spcBef>
                <a:spcPct val="0"/>
              </a:spcBef>
            </a:pPr>
            <a:r>
              <a:rPr lang="en-US" b="1" baseline="0" dirty="0" smtClean="0">
                <a:latin typeface="Arial Narrow"/>
                <a:ea typeface="ＭＳ Ｐゴシック" pitchFamily="-108" charset="-128"/>
                <a:cs typeface="Arial Narrow"/>
              </a:rPr>
              <a:t>Line</a:t>
            </a:r>
          </a:p>
          <a:p>
            <a:pPr marL="174708" indent="-174708" eaLnBrk="1" hangingPunct="1">
              <a:spcBef>
                <a:spcPct val="0"/>
              </a:spcBef>
              <a:buFont typeface="Lucida Grande"/>
              <a:buChar char="-"/>
            </a:pPr>
            <a:r>
              <a:rPr lang="en-US" b="1" baseline="0" dirty="0" smtClean="0">
                <a:latin typeface="Arial Narrow"/>
                <a:ea typeface="ＭＳ Ｐゴシック" pitchFamily="-108" charset="-128"/>
                <a:cs typeface="Arial Narrow"/>
              </a:rPr>
              <a:t> Color: Yellow</a:t>
            </a:r>
          </a:p>
          <a:p>
            <a:pPr marL="174708" indent="-174708" eaLnBrk="1" hangingPunct="1">
              <a:spcBef>
                <a:spcPct val="0"/>
              </a:spcBef>
              <a:buFont typeface="Lucida Grande"/>
              <a:buChar char="-"/>
            </a:pPr>
            <a:r>
              <a:rPr lang="en-US" b="1" baseline="0" dirty="0" smtClean="0">
                <a:latin typeface="Arial Narrow"/>
                <a:ea typeface="ＭＳ Ｐゴシック" pitchFamily="-108" charset="-128"/>
                <a:cs typeface="Arial Narrow"/>
              </a:rPr>
              <a:t> Size: 1pt</a:t>
            </a:r>
          </a:p>
          <a:p>
            <a:pPr marL="174708" indent="-174708" eaLnBrk="1" hangingPunct="1">
              <a:spcBef>
                <a:spcPct val="0"/>
              </a:spcBef>
              <a:buFont typeface="Lucida Grande"/>
              <a:buChar char="-"/>
            </a:pPr>
            <a:r>
              <a:rPr lang="en-US" b="1" dirty="0" smtClean="0">
                <a:latin typeface="Arial Narrow" pitchFamily="-108" charset="0"/>
                <a:ea typeface="Arial Narrow" pitchFamily="-108" charset="0"/>
                <a:cs typeface="Arial Narrow" pitchFamily="-108" charset="0"/>
              </a:rPr>
              <a:t> Line</a:t>
            </a:r>
            <a:r>
              <a:rPr lang="en-US" b="1" baseline="0" dirty="0" smtClean="0">
                <a:latin typeface="Arial Narrow" pitchFamily="-108" charset="0"/>
                <a:ea typeface="Arial Narrow" pitchFamily="-108" charset="0"/>
                <a:cs typeface="Arial Narrow" pitchFamily="-108" charset="0"/>
              </a:rPr>
              <a:t> length should be as wide as paragraph above and callout below</a:t>
            </a:r>
          </a:p>
          <a:p>
            <a:pPr marL="174708" indent="-174708" eaLnBrk="1" hangingPunct="1">
              <a:spcBef>
                <a:spcPct val="0"/>
              </a:spcBef>
              <a:buFont typeface="Lucida Grande"/>
              <a:buChar char="-"/>
            </a:pPr>
            <a:r>
              <a:rPr lang="en-US" b="1" baseline="0" dirty="0" smtClean="0">
                <a:latin typeface="Arial Narrow"/>
                <a:ea typeface="ＭＳ Ｐゴシック" pitchFamily="-108" charset="-128"/>
                <a:cs typeface="Arial Narrow"/>
              </a:rPr>
              <a:t> Animation: Wipe, after previous, from right, Very fast speed</a:t>
            </a:r>
          </a:p>
          <a:p>
            <a:pPr marL="174708" indent="-174708" eaLnBrk="1" hangingPunct="1">
              <a:spcBef>
                <a:spcPct val="0"/>
              </a:spcBef>
              <a:buFont typeface="Lucida Grande"/>
              <a:buChar char="-"/>
            </a:pPr>
            <a:endParaRPr lang="en-US" b="1" baseline="0" dirty="0" smtClean="0">
              <a:latin typeface="Arial Narrow"/>
              <a:ea typeface="ＭＳ Ｐゴシック" pitchFamily="-108" charset="-128"/>
              <a:cs typeface="Arial Narrow"/>
            </a:endParaRPr>
          </a:p>
          <a:p>
            <a:pPr eaLnBrk="1" hangingPunct="1">
              <a:spcBef>
                <a:spcPct val="0"/>
              </a:spcBef>
            </a:pPr>
            <a:r>
              <a:rPr lang="en-US" b="1" baseline="0" dirty="0" smtClean="0">
                <a:latin typeface="Arial Narrow"/>
                <a:ea typeface="ＭＳ Ｐゴシック" pitchFamily="-108" charset="-128"/>
                <a:cs typeface="Arial Narrow"/>
              </a:rPr>
              <a:t>Call out Text</a:t>
            </a:r>
          </a:p>
          <a:p>
            <a:pPr marL="174708" indent="-174708" eaLnBrk="1" hangingPunct="1">
              <a:spcBef>
                <a:spcPct val="0"/>
              </a:spcBef>
              <a:buFont typeface="Lucida Grande"/>
              <a:buChar char="-"/>
            </a:pPr>
            <a:r>
              <a:rPr lang="en-US" b="1" baseline="0" dirty="0" smtClean="0">
                <a:latin typeface="Arial Narrow"/>
                <a:ea typeface="ＭＳ Ｐゴシック" pitchFamily="-108" charset="-128"/>
                <a:cs typeface="Arial Narrow"/>
              </a:rPr>
              <a:t> Font: Georgia, Regular; 20pts</a:t>
            </a:r>
          </a:p>
          <a:p>
            <a:pPr marL="174708" indent="-174708" eaLnBrk="1" hangingPunct="1">
              <a:spcBef>
                <a:spcPct val="0"/>
              </a:spcBef>
              <a:buFont typeface="Lucida Grande"/>
              <a:buChar char="-"/>
            </a:pPr>
            <a:r>
              <a:rPr lang="en-US" b="1" baseline="0" dirty="0" smtClean="0">
                <a:latin typeface="Arial Narrow"/>
                <a:ea typeface="ＭＳ Ｐゴシック" pitchFamily="-108" charset="-128"/>
                <a:cs typeface="Arial Narrow"/>
              </a:rPr>
              <a:t> Color: Light Blue</a:t>
            </a:r>
          </a:p>
          <a:p>
            <a:pPr marL="174708" indent="-174708" eaLnBrk="1" hangingPunct="1">
              <a:spcBef>
                <a:spcPct val="0"/>
              </a:spcBef>
              <a:buFont typeface="Lucida Grande"/>
              <a:buChar char="-"/>
            </a:pPr>
            <a:r>
              <a:rPr lang="en-US" b="1" baseline="0" dirty="0" smtClean="0">
                <a:latin typeface="Arial Narrow"/>
                <a:ea typeface="ＭＳ Ｐゴシック" pitchFamily="-108" charset="-128"/>
                <a:cs typeface="Arial Narrow"/>
              </a:rPr>
              <a:t> Character Spacing: Normal</a:t>
            </a:r>
          </a:p>
          <a:p>
            <a:pPr marL="174708" indent="-174708" eaLnBrk="1" hangingPunct="1">
              <a:spcBef>
                <a:spcPct val="0"/>
              </a:spcBef>
              <a:buFont typeface="Lucida Grande"/>
              <a:buChar char="-"/>
            </a:pPr>
            <a:r>
              <a:rPr lang="en-US" b="1" baseline="0" dirty="0" smtClean="0">
                <a:latin typeface="Arial Narrow"/>
                <a:ea typeface="ＭＳ Ｐゴシック" pitchFamily="-108" charset="-128"/>
                <a:cs typeface="Arial Narrow"/>
              </a:rPr>
              <a:t> Line Spacing: Exactly 30pts</a:t>
            </a:r>
          </a:p>
          <a:p>
            <a:pPr marL="174708" indent="-174708" eaLnBrk="1" hangingPunct="1">
              <a:spcBef>
                <a:spcPct val="0"/>
              </a:spcBef>
              <a:buFont typeface="Lucida Grande"/>
              <a:buChar char="-"/>
            </a:pPr>
            <a:r>
              <a:rPr lang="en-US" b="1" baseline="0" dirty="0" smtClean="0">
                <a:latin typeface="Arial Narrow"/>
                <a:ea typeface="ＭＳ Ｐゴシック" pitchFamily="-108" charset="-128"/>
                <a:cs typeface="Arial Narrow"/>
              </a:rPr>
              <a:t> Text alignment: Left</a:t>
            </a:r>
          </a:p>
          <a:p>
            <a:pPr marL="174708" indent="-174708" eaLnBrk="1" hangingPunct="1">
              <a:spcBef>
                <a:spcPct val="0"/>
              </a:spcBef>
              <a:buFont typeface="Lucida Grande"/>
              <a:buChar char="-"/>
            </a:pPr>
            <a:r>
              <a:rPr lang="en-US" b="1" baseline="0" dirty="0" smtClean="0">
                <a:latin typeface="Arial Narrow"/>
                <a:ea typeface="ＭＳ Ｐゴシック" pitchFamily="-108" charset="-128"/>
                <a:cs typeface="Arial Narrow"/>
              </a:rPr>
              <a:t> Animation: Fly in, after previous, from right, Very fast speed</a:t>
            </a:r>
          </a:p>
          <a:p>
            <a:pPr marL="174708" indent="-174708" eaLnBrk="1" hangingPunct="1">
              <a:spcBef>
                <a:spcPct val="0"/>
              </a:spcBef>
              <a:buFont typeface="Lucida Grande"/>
              <a:buChar char="-"/>
            </a:pPr>
            <a:endParaRPr lang="en-US" b="1" baseline="0" dirty="0" smtClean="0">
              <a:latin typeface="Arial Narrow"/>
              <a:ea typeface="ＭＳ Ｐゴシック" pitchFamily="-108" charset="-128"/>
              <a:cs typeface="Arial Narrow"/>
            </a:endParaRPr>
          </a:p>
          <a:p>
            <a:pPr eaLnBrk="1" hangingPunct="1">
              <a:spcBef>
                <a:spcPct val="0"/>
              </a:spcBef>
            </a:pPr>
            <a:r>
              <a:rPr lang="en-US" b="1" baseline="0" dirty="0" smtClean="0">
                <a:latin typeface="Arial Narrow"/>
                <a:ea typeface="ＭＳ Ｐゴシック" pitchFamily="-108" charset="-128"/>
                <a:cs typeface="Arial Narrow"/>
              </a:rPr>
              <a:t>Photo Treatment 1</a:t>
            </a:r>
          </a:p>
          <a:p>
            <a:pPr marL="174708" indent="-174708" eaLnBrk="1" hangingPunct="1">
              <a:spcBef>
                <a:spcPct val="0"/>
              </a:spcBef>
              <a:buFont typeface="Lucida Grande"/>
              <a:buChar char="-"/>
            </a:pPr>
            <a:r>
              <a:rPr lang="en-US" b="1" baseline="0" dirty="0" smtClean="0">
                <a:latin typeface="Arial Narrow"/>
                <a:ea typeface="ＭＳ Ｐゴシック" pitchFamily="-108" charset="-128"/>
                <a:cs typeface="Arial Narrow"/>
              </a:rPr>
              <a:t> Circle photos are preferred treatment, but must be created in design software such as Adobe Illustrator or Adobe Photoshop</a:t>
            </a:r>
          </a:p>
          <a:p>
            <a:pPr marL="174708" indent="-174708" eaLnBrk="1" hangingPunct="1">
              <a:spcBef>
                <a:spcPct val="0"/>
              </a:spcBef>
              <a:buFont typeface="Lucida Grande"/>
              <a:buChar char="-"/>
            </a:pPr>
            <a:r>
              <a:rPr lang="en-US" b="1" baseline="0" dirty="0" smtClean="0">
                <a:latin typeface="Arial Narrow"/>
                <a:ea typeface="ＭＳ Ｐゴシック" pitchFamily="-108" charset="-128"/>
                <a:cs typeface="Arial Narrow"/>
              </a:rPr>
              <a:t> Circle photos should be placed on the right or left side of the slide and should be slightly overlapped.</a:t>
            </a:r>
          </a:p>
          <a:p>
            <a:pPr marL="174708" indent="-174708" eaLnBrk="1" hangingPunct="1">
              <a:spcBef>
                <a:spcPct val="0"/>
              </a:spcBef>
              <a:buFont typeface="Lucida Grande"/>
              <a:buChar char="-"/>
            </a:pPr>
            <a:r>
              <a:rPr lang="en-US" b="1" baseline="0" dirty="0" smtClean="0">
                <a:latin typeface="Arial Narrow"/>
                <a:ea typeface="ＭＳ Ｐゴシック" pitchFamily="-108" charset="-128"/>
                <a:cs typeface="Arial Narrow"/>
              </a:rPr>
              <a:t> Circle photo animation: Faded zoom, after previous, Very fast speed</a:t>
            </a:r>
          </a:p>
        </p:txBody>
      </p:sp>
      <p:sp>
        <p:nvSpPr>
          <p:cNvPr id="30724" name="Slide Number Placeholder 3"/>
          <p:cNvSpPr>
            <a:spLocks noGrp="1"/>
          </p:cNvSpPr>
          <p:nvPr>
            <p:ph type="sldNum" sz="quarter" idx="5"/>
          </p:nvPr>
        </p:nvSpPr>
        <p:spPr bwMode="auto">
          <a:noFill/>
          <a:ln>
            <a:miter lim="800000"/>
            <a:headEnd/>
            <a:tailEnd/>
          </a:ln>
        </p:spPr>
        <p:txBody>
          <a:bodyPr/>
          <a:lstStyle/>
          <a:p>
            <a:fld id="{C7DF51DE-788B-6949-9ACA-36C52EBA3BBF}" type="slidenum">
              <a:rPr lang="en-US">
                <a:latin typeface="Calibri" pitchFamily="-108" charset="0"/>
                <a:ea typeface="ＭＳ Ｐゴシック" pitchFamily="-108" charset="-128"/>
                <a:cs typeface="ＭＳ Ｐゴシック" pitchFamily="-108" charset="-128"/>
              </a:rPr>
              <a:pPr/>
              <a:t>4</a:t>
            </a:fld>
            <a:endParaRPr lang="en-US">
              <a:latin typeface="Calibri" pitchFamily="-108" charset="0"/>
              <a:ea typeface="ＭＳ Ｐゴシック" pitchFamily="-108" charset="-128"/>
              <a:cs typeface="ＭＳ Ｐゴシック" pitchFamily="-108" charset="-128"/>
            </a:endParaRPr>
          </a:p>
        </p:txBody>
      </p:sp>
    </p:spTree>
    <p:extLst>
      <p:ext uri="{BB962C8B-B14F-4D97-AF65-F5344CB8AC3E}">
        <p14:creationId xmlns:p14="http://schemas.microsoft.com/office/powerpoint/2010/main" val="37429376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0" dirty="0" smtClean="0">
                <a:latin typeface="Arial Narrow" pitchFamily="34" charset="0"/>
                <a:ea typeface="ＭＳ Ｐゴシック"/>
                <a:cs typeface="ＭＳ Ｐゴシック"/>
              </a:rPr>
              <a:t>• EDA</a:t>
            </a:r>
            <a:r>
              <a:rPr lang="en-US" b="0" baseline="0" dirty="0" smtClean="0">
                <a:latin typeface="Arial Narrow" pitchFamily="34" charset="0"/>
                <a:ea typeface="ＭＳ Ｐゴシック"/>
                <a:cs typeface="ＭＳ Ｐゴシック"/>
              </a:rPr>
              <a:t> provides catalytic investments that are designed to support competitive projects across the country which will leverage other public and private funds to realize bottom-up regional strategies and economic development goals.</a:t>
            </a:r>
          </a:p>
          <a:p>
            <a:pPr eaLnBrk="1" hangingPunct="1">
              <a:spcBef>
                <a:spcPct val="0"/>
              </a:spcBef>
            </a:pPr>
            <a:endParaRPr lang="en-US" b="0" baseline="0" dirty="0" smtClean="0">
              <a:latin typeface="Arial Narrow" pitchFamily="34" charset="0"/>
              <a:ea typeface="ＭＳ Ｐゴシック"/>
              <a:cs typeface="ＭＳ Ｐゴシック"/>
            </a:endParaRPr>
          </a:p>
          <a:p>
            <a:pPr eaLnBrk="1" hangingPunct="1">
              <a:spcBef>
                <a:spcPct val="0"/>
              </a:spcBef>
            </a:pPr>
            <a:r>
              <a:rPr lang="en-US" b="0" baseline="0" dirty="0" smtClean="0">
                <a:latin typeface="Arial Narrow" pitchFamily="34" charset="0"/>
                <a:ea typeface="ＭＳ Ｐゴシック"/>
                <a:cs typeface="ＭＳ Ｐゴシック"/>
              </a:rPr>
              <a:t>• EDA’s programs provide a portfolio of tools and resources which help support regional competitiveness.</a:t>
            </a:r>
          </a:p>
          <a:p>
            <a:pPr eaLnBrk="1" hangingPunct="1">
              <a:spcBef>
                <a:spcPct val="0"/>
              </a:spcBef>
            </a:pPr>
            <a:endParaRPr lang="en-US" b="0" baseline="0" dirty="0" smtClean="0">
              <a:latin typeface="Arial Narrow" pitchFamily="34" charset="0"/>
              <a:ea typeface="ＭＳ Ｐゴシック"/>
              <a:cs typeface="ＭＳ Ｐゴシック"/>
            </a:endParaRPr>
          </a:p>
          <a:p>
            <a:pPr defTabSz="457066" eaLnBrk="1" hangingPunct="1">
              <a:spcBef>
                <a:spcPct val="0"/>
              </a:spcBef>
              <a:defRPr/>
            </a:pPr>
            <a:r>
              <a:rPr lang="en-US" b="1" dirty="0" smtClean="0">
                <a:solidFill>
                  <a:srgbClr val="FFFF00"/>
                </a:solidFill>
                <a:latin typeface="Arial Narrow" pitchFamily="34" charset="0"/>
              </a:rPr>
              <a:t>Enables the bureau to fund a range of customized investments</a:t>
            </a:r>
            <a:r>
              <a:rPr lang="en-US" dirty="0" smtClean="0">
                <a:solidFill>
                  <a:schemeClr val="bg1"/>
                </a:solidFill>
                <a:latin typeface="Arial Narrow" pitchFamily="34" charset="0"/>
              </a:rPr>
              <a:t> specifically developed to meet the strategic priorities of applicant communities rather than being cultivated strictly based on formulas.</a:t>
            </a:r>
          </a:p>
          <a:p>
            <a:pPr eaLnBrk="1" hangingPunct="1">
              <a:spcBef>
                <a:spcPct val="0"/>
              </a:spcBef>
            </a:pPr>
            <a:endParaRPr lang="en-US" b="0" dirty="0" smtClean="0">
              <a:latin typeface="Arial Narrow" pitchFamily="34" charset="0"/>
              <a:ea typeface="ＭＳ Ｐゴシック"/>
              <a:cs typeface="ＭＳ Ｐゴシック"/>
            </a:endParaRPr>
          </a:p>
        </p:txBody>
      </p:sp>
      <p:sp>
        <p:nvSpPr>
          <p:cNvPr id="39940" name="Slide Number Placeholder 3"/>
          <p:cNvSpPr>
            <a:spLocks noGrp="1"/>
          </p:cNvSpPr>
          <p:nvPr>
            <p:ph type="sldNum" sz="quarter" idx="5"/>
          </p:nvPr>
        </p:nvSpPr>
        <p:spPr bwMode="auto">
          <a:noFill/>
          <a:ln>
            <a:miter lim="800000"/>
            <a:headEnd/>
            <a:tailEnd/>
          </a:ln>
        </p:spPr>
        <p:txBody>
          <a:bodyPr/>
          <a:lstStyle/>
          <a:p>
            <a:fld id="{BCA5628C-DDFB-4595-85AD-A4B95B7FFAF6}" type="slidenum">
              <a:rPr lang="en-US" smtClean="0">
                <a:latin typeface="Calibri" pitchFamily="34" charset="0"/>
                <a:ea typeface="ＭＳ Ｐゴシック"/>
                <a:cs typeface="ＭＳ Ｐゴシック"/>
              </a:rPr>
              <a:pPr/>
              <a:t>5</a:t>
            </a:fld>
            <a:endParaRPr lang="en-US" smtClean="0">
              <a:latin typeface="Calibri" pitchFamily="34" charset="0"/>
              <a:ea typeface="ＭＳ Ｐゴシック"/>
              <a:cs typeface="ＭＳ Ｐゴシック"/>
            </a:endParaRPr>
          </a:p>
        </p:txBody>
      </p:sp>
    </p:spTree>
    <p:extLst>
      <p:ext uri="{BB962C8B-B14F-4D97-AF65-F5344CB8AC3E}">
        <p14:creationId xmlns:p14="http://schemas.microsoft.com/office/powerpoint/2010/main" val="23736828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smtClean="0">
                <a:ea typeface="ＭＳ Ｐゴシック" pitchFamily="34" charset="-128"/>
              </a:rPr>
              <a:t>Discuss how EDA’s work hits all of the Secretary’s priorities.</a:t>
            </a:r>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D04AD92C-A161-4539-979D-C8F483875C02}" type="slidenum">
              <a:rPr lang="en-US" altLang="en-US" smtClean="0">
                <a:latin typeface="Calibri" pitchFamily="34" charset="0"/>
              </a:rPr>
              <a:pPr eaLnBrk="1" hangingPunct="1"/>
              <a:t>6</a:t>
            </a:fld>
            <a:endParaRPr lang="en-US" altLang="en-US" smtClean="0">
              <a:latin typeface="Calibri" pitchFamily="34" charset="0"/>
            </a:endParaRPr>
          </a:p>
        </p:txBody>
      </p:sp>
    </p:spTree>
    <p:extLst>
      <p:ext uri="{BB962C8B-B14F-4D97-AF65-F5344CB8AC3E}">
        <p14:creationId xmlns:p14="http://schemas.microsoft.com/office/powerpoint/2010/main" val="1544727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pPr>
            <a:endParaRPr lang="en-US" b="1" baseline="0" dirty="0" smtClean="0">
              <a:latin typeface="Arial Narrow"/>
              <a:ea typeface="ＭＳ Ｐゴシック" pitchFamily="-108" charset="-128"/>
              <a:cs typeface="Arial Narrow"/>
            </a:endParaRPr>
          </a:p>
          <a:p>
            <a:pPr eaLnBrk="1" hangingPunct="1">
              <a:spcBef>
                <a:spcPct val="0"/>
              </a:spcBef>
            </a:pPr>
            <a:endParaRPr lang="en-US" b="1" baseline="0" dirty="0" smtClean="0">
              <a:latin typeface="Arial Narrow"/>
              <a:ea typeface="ＭＳ Ｐゴシック" pitchFamily="-108" charset="-128"/>
              <a:cs typeface="Arial Narrow"/>
            </a:endParaRPr>
          </a:p>
        </p:txBody>
      </p:sp>
    </p:spTree>
    <p:extLst>
      <p:ext uri="{BB962C8B-B14F-4D97-AF65-F5344CB8AC3E}">
        <p14:creationId xmlns:p14="http://schemas.microsoft.com/office/powerpoint/2010/main" val="15945204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b="1" smtClean="0">
              <a:ea typeface="ＭＳ Ｐゴシック" pitchFamily="34" charset="-128"/>
            </a:endParaRPr>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6C402DB2-9EA4-4ADC-97A0-2826B9550460}" type="slidenum">
              <a:rPr lang="en-US" altLang="en-US" smtClean="0">
                <a:latin typeface="Calibri" pitchFamily="34" charset="0"/>
              </a:rPr>
              <a:pPr eaLnBrk="1" hangingPunct="1"/>
              <a:t>8</a:t>
            </a:fld>
            <a:endParaRPr lang="en-US" altLang="en-US" smtClean="0">
              <a:latin typeface="Calibri" pitchFamily="34" charset="0"/>
            </a:endParaRPr>
          </a:p>
        </p:txBody>
      </p:sp>
    </p:spTree>
    <p:extLst>
      <p:ext uri="{BB962C8B-B14F-4D97-AF65-F5344CB8AC3E}">
        <p14:creationId xmlns:p14="http://schemas.microsoft.com/office/powerpoint/2010/main" val="3446435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b="1" smtClean="0">
              <a:ea typeface="ＭＳ Ｐゴシック" pitchFamily="34" charset="-128"/>
            </a:endParaRPr>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BC3E3A31-104A-4C94-989A-81C740728BC9}" type="slidenum">
              <a:rPr lang="en-US" altLang="en-US" smtClean="0">
                <a:latin typeface="Calibri" pitchFamily="34" charset="0"/>
              </a:rPr>
              <a:pPr eaLnBrk="1" hangingPunct="1"/>
              <a:t>9</a:t>
            </a:fld>
            <a:endParaRPr lang="en-US" altLang="en-US" smtClean="0">
              <a:latin typeface="Calibri" pitchFamily="34" charset="0"/>
            </a:endParaRPr>
          </a:p>
        </p:txBody>
      </p:sp>
    </p:spTree>
    <p:extLst>
      <p:ext uri="{BB962C8B-B14F-4D97-AF65-F5344CB8AC3E}">
        <p14:creationId xmlns:p14="http://schemas.microsoft.com/office/powerpoint/2010/main" val="9543274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65138" eaLnBrk="1" hangingPunct="1">
              <a:spcBef>
                <a:spcPct val="0"/>
              </a:spcBef>
            </a:pPr>
            <a:endParaRPr lang="en-US" altLang="en-US" smtClean="0">
              <a:latin typeface="Times New Roman" pitchFamily="18" charset="0"/>
              <a:ea typeface="ＭＳ Ｐゴシック" pitchFamily="34" charset="-128"/>
              <a:cs typeface="Times New Roman" pitchFamily="18" charset="0"/>
            </a:endParaRPr>
          </a:p>
          <a:p>
            <a:pPr defTabSz="465138" eaLnBrk="1" hangingPunct="1">
              <a:spcBef>
                <a:spcPct val="0"/>
              </a:spcBef>
            </a:pPr>
            <a:endParaRPr lang="en-US" altLang="en-US" smtClean="0">
              <a:ea typeface="ＭＳ Ｐゴシック" pitchFamily="34" charset="-128"/>
            </a:endParaRPr>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1269F2CF-0090-4328-BFA5-49A7C030D909}" type="slidenum">
              <a:rPr lang="en-US" altLang="en-US" smtClean="0">
                <a:latin typeface="Calibri" pitchFamily="34" charset="0"/>
              </a:rPr>
              <a:pPr eaLnBrk="1" hangingPunct="1"/>
              <a:t>11</a:t>
            </a:fld>
            <a:endParaRPr lang="en-US" altLang="en-US" smtClean="0">
              <a:latin typeface="Calibri" pitchFamily="34" charset="0"/>
            </a:endParaRPr>
          </a:p>
        </p:txBody>
      </p:sp>
    </p:spTree>
    <p:extLst>
      <p:ext uri="{BB962C8B-B14F-4D97-AF65-F5344CB8AC3E}">
        <p14:creationId xmlns:p14="http://schemas.microsoft.com/office/powerpoint/2010/main" val="10162899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90E2CD7-6A4E-42BE-865F-21C917DFB113}" type="datetime1">
              <a:rPr lang="en-US" smtClean="0"/>
              <a:t>10/13/2015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E87C0EF-5DA1-4593-8F2D-96A73F7ED20C}"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9FCA1BF-F61D-4072-B4C7-83940F9D73C1}" type="datetime1">
              <a:rPr lang="en-US" smtClean="0"/>
              <a:t>10/13/2015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5E17649-04E3-4E00-943E-7381EA88013F}"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0CE4246-A2A6-4C1F-8DC8-B6AFCD891687}" type="datetime1">
              <a:rPr lang="en-US" smtClean="0"/>
              <a:t>10/13/2015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A9E6A7B-94BE-4C37-B78B-DDFD43D3796C}"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134938" y="6472238"/>
            <a:ext cx="2133600" cy="365125"/>
          </a:xfrm>
          <a:prstGeom prst="rect">
            <a:avLst/>
          </a:prstGeom>
        </p:spPr>
        <p:txBody>
          <a:bodyPr/>
          <a:lstStyle>
            <a:lvl1pPr>
              <a:defRPr b="1"/>
            </a:lvl1pPr>
          </a:lstStyle>
          <a:p>
            <a:pPr>
              <a:defRPr/>
            </a:pPr>
            <a:r>
              <a:rPr lang="en-US"/>
              <a:t>US Department of Commerce</a:t>
            </a:r>
          </a:p>
        </p:txBody>
      </p:sp>
    </p:spTree>
    <p:extLst>
      <p:ext uri="{BB962C8B-B14F-4D97-AF65-F5344CB8AC3E}">
        <p14:creationId xmlns:p14="http://schemas.microsoft.com/office/powerpoint/2010/main" val="5119153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134938" y="6472238"/>
            <a:ext cx="2133600" cy="365125"/>
          </a:xfrm>
          <a:prstGeom prst="rect">
            <a:avLst/>
          </a:prstGeom>
        </p:spPr>
        <p:txBody>
          <a:bodyPr/>
          <a:lstStyle>
            <a:lvl1pPr>
              <a:defRPr b="1"/>
            </a:lvl1pPr>
          </a:lstStyle>
          <a:p>
            <a:pPr>
              <a:defRPr/>
            </a:pPr>
            <a:r>
              <a:rPr lang="en-US"/>
              <a:t>US Department of Commerce</a:t>
            </a:r>
          </a:p>
        </p:txBody>
      </p:sp>
    </p:spTree>
    <p:extLst>
      <p:ext uri="{BB962C8B-B14F-4D97-AF65-F5344CB8AC3E}">
        <p14:creationId xmlns:p14="http://schemas.microsoft.com/office/powerpoint/2010/main" val="42781279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134938" y="6472238"/>
            <a:ext cx="2133600" cy="365125"/>
          </a:xfrm>
          <a:prstGeom prst="rect">
            <a:avLst/>
          </a:prstGeom>
        </p:spPr>
        <p:txBody>
          <a:bodyPr/>
          <a:lstStyle>
            <a:lvl1pPr>
              <a:defRPr b="1"/>
            </a:lvl1pPr>
          </a:lstStyle>
          <a:p>
            <a:pPr>
              <a:defRPr/>
            </a:pPr>
            <a:r>
              <a:rPr lang="en-US"/>
              <a:t>US Department of Commerce</a:t>
            </a:r>
          </a:p>
        </p:txBody>
      </p:sp>
    </p:spTree>
    <p:extLst>
      <p:ext uri="{BB962C8B-B14F-4D97-AF65-F5344CB8AC3E}">
        <p14:creationId xmlns:p14="http://schemas.microsoft.com/office/powerpoint/2010/main" val="13689135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96588" y="6420745"/>
            <a:ext cx="2133600" cy="365125"/>
          </a:xfrm>
        </p:spPr>
        <p:txBody>
          <a:bodyPr/>
          <a:lstStyle>
            <a:lvl1pPr>
              <a:defRPr/>
            </a:lvl1pPr>
          </a:lstStyle>
          <a:p>
            <a:fld id="{F07EE8C1-7D05-4BED-9BE5-2EA350F115F3}" type="datetime1">
              <a:rPr lang="en-US" smtClean="0"/>
              <a:t>10/13/2015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905F0CFB-AEA5-7140-8B9D-0FA394ACE34D}" type="slidenum">
              <a:rPr lang="en-US"/>
              <a:pPr/>
              <a:t>‹#›</a:t>
            </a:fld>
            <a:endParaRPr lang="en-US" dirty="0"/>
          </a:p>
        </p:txBody>
      </p:sp>
    </p:spTree>
    <p:extLst>
      <p:ext uri="{BB962C8B-B14F-4D97-AF65-F5344CB8AC3E}">
        <p14:creationId xmlns:p14="http://schemas.microsoft.com/office/powerpoint/2010/main" val="16216198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35225" y="6472261"/>
            <a:ext cx="2133600" cy="365125"/>
          </a:xfrm>
        </p:spPr>
        <p:txBody>
          <a:bodyPr/>
          <a:lstStyle>
            <a:lvl1pPr>
              <a:defRPr b="1"/>
            </a:lvl1pPr>
          </a:lstStyle>
          <a:p>
            <a:fld id="{B3C718FF-E35D-44F2-8BC5-16719D032109}" type="datetime1">
              <a:rPr lang="en-US" smtClean="0"/>
              <a:t>10/13/2015</a:t>
            </a:fld>
            <a:endParaRPr lang="en-US" dirty="0"/>
          </a:p>
        </p:txBody>
      </p:sp>
    </p:spTree>
    <p:extLst>
      <p:ext uri="{BB962C8B-B14F-4D97-AF65-F5344CB8AC3E}">
        <p14:creationId xmlns:p14="http://schemas.microsoft.com/office/powerpoint/2010/main" val="11172922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1B039761-33A2-49E0-90CA-65B81BE19345}" type="datetime1">
              <a:rPr lang="en-US" smtClean="0"/>
              <a:t>10/13/2015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B406A00C-8A33-5B4D-AF71-ABE6592D26D8}" type="slidenum">
              <a:rPr lang="en-US"/>
              <a:pPr/>
              <a:t>‹#›</a:t>
            </a:fld>
            <a:endParaRPr lang="en-US" dirty="0"/>
          </a:p>
        </p:txBody>
      </p:sp>
    </p:spTree>
    <p:extLst>
      <p:ext uri="{BB962C8B-B14F-4D97-AF65-F5344CB8AC3E}">
        <p14:creationId xmlns:p14="http://schemas.microsoft.com/office/powerpoint/2010/main" val="37907191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2B8092DA-0BDE-4DEC-8A20-1600EC6DCB0F}" type="datetime1">
              <a:rPr lang="en-US" smtClean="0"/>
              <a:t>10/13/2015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475F83C2-B98A-114A-BD4F-6B753B3AF158}" type="slidenum">
              <a:rPr lang="en-US"/>
              <a:pPr/>
              <a:t>‹#›</a:t>
            </a:fld>
            <a:endParaRPr lang="en-US" dirty="0"/>
          </a:p>
        </p:txBody>
      </p:sp>
    </p:spTree>
    <p:extLst>
      <p:ext uri="{BB962C8B-B14F-4D97-AF65-F5344CB8AC3E}">
        <p14:creationId xmlns:p14="http://schemas.microsoft.com/office/powerpoint/2010/main" val="28498539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6E7E17C7-3162-4700-A69D-E2E25131F3F7}" type="datetime1">
              <a:rPr lang="en-US" smtClean="0"/>
              <a:t>10/13/2015</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EC267C28-0FA2-4248-BDE7-00ED48E547C8}" type="slidenum">
              <a:rPr lang="en-US"/>
              <a:pPr/>
              <a:t>‹#›</a:t>
            </a:fld>
            <a:endParaRPr lang="en-US" dirty="0"/>
          </a:p>
        </p:txBody>
      </p:sp>
    </p:spTree>
    <p:extLst>
      <p:ext uri="{BB962C8B-B14F-4D97-AF65-F5344CB8AC3E}">
        <p14:creationId xmlns:p14="http://schemas.microsoft.com/office/powerpoint/2010/main" val="414930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EA1C92B-2D46-4C62-A53C-0C38FDD19D3E}" type="datetime1">
              <a:rPr lang="en-US" smtClean="0"/>
              <a:t>10/13/2015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B927E97-7962-4737-9A2B-FE0322C276C6}"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A517057-9257-4496-A6D8-CE305D12FF61}" type="datetime1">
              <a:rPr lang="en-US" smtClean="0"/>
              <a:t>10/13/2015</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46AFD7A2-7985-F54C-A72E-6B8E7A2ED9E3}" type="slidenum">
              <a:rPr lang="en-US"/>
              <a:pPr/>
              <a:t>‹#›</a:t>
            </a:fld>
            <a:endParaRPr lang="en-US" dirty="0"/>
          </a:p>
        </p:txBody>
      </p:sp>
    </p:spTree>
    <p:extLst>
      <p:ext uri="{BB962C8B-B14F-4D97-AF65-F5344CB8AC3E}">
        <p14:creationId xmlns:p14="http://schemas.microsoft.com/office/powerpoint/2010/main" val="30145767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18E9157C-4D42-4075-A19B-148BE5AE50B2}" type="datetime1">
              <a:rPr lang="en-US" smtClean="0"/>
              <a:t>10/13/2015</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037E936E-63FF-4B41-8336-A9E625F58024}" type="slidenum">
              <a:rPr lang="en-US"/>
              <a:pPr/>
              <a:t>‹#›</a:t>
            </a:fld>
            <a:endParaRPr lang="en-US" dirty="0"/>
          </a:p>
        </p:txBody>
      </p:sp>
    </p:spTree>
    <p:extLst>
      <p:ext uri="{BB962C8B-B14F-4D97-AF65-F5344CB8AC3E}">
        <p14:creationId xmlns:p14="http://schemas.microsoft.com/office/powerpoint/2010/main" val="29478268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22D75BF8-6AB6-499A-B7CD-A878FC335436}" type="datetime1">
              <a:rPr lang="en-US" smtClean="0"/>
              <a:t>10/13/2015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4CE2AEB0-6CB3-F244-8B8C-4DAB3D1086B5}" type="slidenum">
              <a:rPr lang="en-US"/>
              <a:pPr/>
              <a:t>‹#›</a:t>
            </a:fld>
            <a:endParaRPr lang="en-US" dirty="0"/>
          </a:p>
        </p:txBody>
      </p:sp>
    </p:spTree>
    <p:extLst>
      <p:ext uri="{BB962C8B-B14F-4D97-AF65-F5344CB8AC3E}">
        <p14:creationId xmlns:p14="http://schemas.microsoft.com/office/powerpoint/2010/main" val="26147659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0613C2B9-C38A-4317-BE67-1BAECE97D12B}" type="datetime1">
              <a:rPr lang="en-US" smtClean="0"/>
              <a:t>10/13/2015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0BF44FE3-0691-7D4D-A7F0-6E00CB914064}" type="slidenum">
              <a:rPr lang="en-US"/>
              <a:pPr/>
              <a:t>‹#›</a:t>
            </a:fld>
            <a:endParaRPr lang="en-US" dirty="0"/>
          </a:p>
        </p:txBody>
      </p:sp>
    </p:spTree>
    <p:extLst>
      <p:ext uri="{BB962C8B-B14F-4D97-AF65-F5344CB8AC3E}">
        <p14:creationId xmlns:p14="http://schemas.microsoft.com/office/powerpoint/2010/main" val="42639886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BE59E335-29ED-40CB-9DCA-1710B6EFA3A2}" type="datetime1">
              <a:rPr lang="en-US" smtClean="0"/>
              <a:t>10/13/2015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B229635C-7EEB-6C4F-A083-97A5AC4DA794}" type="slidenum">
              <a:rPr lang="en-US"/>
              <a:pPr/>
              <a:t>‹#›</a:t>
            </a:fld>
            <a:endParaRPr lang="en-US" dirty="0"/>
          </a:p>
        </p:txBody>
      </p:sp>
    </p:spTree>
    <p:extLst>
      <p:ext uri="{BB962C8B-B14F-4D97-AF65-F5344CB8AC3E}">
        <p14:creationId xmlns:p14="http://schemas.microsoft.com/office/powerpoint/2010/main" val="34344438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A6529445-EF96-4605-A7D3-EE98049A25D6}" type="datetime1">
              <a:rPr lang="en-US" smtClean="0"/>
              <a:t>10/13/2015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F558BEC0-0D44-6E4E-AE15-DAED5B3BE0C0}" type="slidenum">
              <a:rPr lang="en-US"/>
              <a:pPr/>
              <a:t>‹#›</a:t>
            </a:fld>
            <a:endParaRPr lang="en-US" dirty="0"/>
          </a:p>
        </p:txBody>
      </p:sp>
    </p:spTree>
    <p:extLst>
      <p:ext uri="{BB962C8B-B14F-4D97-AF65-F5344CB8AC3E}">
        <p14:creationId xmlns:p14="http://schemas.microsoft.com/office/powerpoint/2010/main" val="1686732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064610"/>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43CA5FF-3BE1-4443-A593-9602540DA71A}" type="datetime1">
              <a:rPr lang="en-US" smtClean="0"/>
              <a:t>10/13/2015</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C73F9C1-59D0-4173-9087-90C175660EFC}"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8638FBD-FC2F-463C-A5D6-4E47C27C3DD3}" type="datetime1">
              <a:rPr lang="en-US" smtClean="0"/>
              <a:t>10/13/2015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F468D60-64E2-4CBE-B77A-46D1C7C38EC3}"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0FA4D37-1B7A-4D62-8A16-18FB674E0284}" type="datetime1">
              <a:rPr lang="en-US" smtClean="0"/>
              <a:t>10/13/2015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67740195-AF5F-4D78-A289-2316629CA6C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0D20294-E740-40E3-A080-41C1F9C4FE79}" type="datetime1">
              <a:rPr lang="en-US" smtClean="0"/>
              <a:t>10/13/2015</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8812D9B6-2E15-4DDD-AC25-0DF33AE4E557}"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76AC0A4-6066-43A0-8144-0FDE64BBBA76}" type="datetime1">
              <a:rPr lang="en-US" smtClean="0"/>
              <a:t>10/13/2015</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DFC1512F-C80F-4C2E-A92C-11D2A3A75686}"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21D72F3-EBE5-4235-A54C-EBC356D7EDE4}" type="datetime1">
              <a:rPr lang="en-US" smtClean="0"/>
              <a:t>10/13/2015</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3D4515F5-023E-442A-942A-8FAE24EC70C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A1D94DA-1860-4B06-B848-66729450BCEF}" type="datetime1">
              <a:rPr lang="en-US" smtClean="0"/>
              <a:t>10/13/2015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1290F399-A6F1-4326-8F56-53C8C8497AC9}"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D081670-7FCC-45CE-83FB-A2A217332C92}" type="datetime1">
              <a:rPr lang="en-US" smtClean="0"/>
              <a:t>10/13/2015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A5FC1FF0-7F7D-4D28-B928-CD640A3C7049}"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89000"/>
          </a:schemeClr>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109" charset="0"/>
                <a:ea typeface="ＭＳ Ｐゴシック" pitchFamily="-109" charset="-128"/>
                <a:cs typeface="+mn-cs"/>
              </a:defRPr>
            </a:lvl1pPr>
          </a:lstStyle>
          <a:p>
            <a:pPr>
              <a:defRPr/>
            </a:pPr>
            <a:fld id="{AFD5EC53-2A32-4E2E-BFF3-A9D895CDF620}" type="datetime1">
              <a:rPr lang="en-US" smtClean="0"/>
              <a:t>10/13/2015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109" charset="0"/>
                <a:ea typeface="ＭＳ Ｐゴシック" pitchFamily="-109" charset="-128"/>
                <a:cs typeface="+mn-cs"/>
              </a:defRPr>
            </a:lvl1pPr>
          </a:lstStyle>
          <a:p>
            <a:pPr>
              <a:defRPr/>
            </a:pPr>
            <a:fld id="{9D019876-B941-4E4B-8BED-E68EC356CF3F}" type="slidenum">
              <a:rPr lang="en-US"/>
              <a:pPr>
                <a:defRPr/>
              </a:pPr>
              <a:t>‹#›</a:t>
            </a:fld>
            <a:endParaRPr lang="en-US" dirty="0"/>
          </a:p>
        </p:txBody>
      </p:sp>
      <p:pic>
        <p:nvPicPr>
          <p:cNvPr id="4101" name="Picture 6" descr="EDA Blue Interior Page3.jpg"/>
          <p:cNvPicPr>
            <a:picLocks noChangeAspect="1"/>
          </p:cNvPicPr>
          <p:nvPr/>
        </p:nvPicPr>
        <p:blipFill>
          <a:blip r:embed="rId16"/>
          <a:srcRect/>
          <a:stretch>
            <a:fillRect/>
          </a:stretch>
        </p:blipFill>
        <p:spPr bwMode="auto">
          <a:xfrm>
            <a:off x="0" y="0"/>
            <a:ext cx="9144000" cy="6858000"/>
          </a:xfrm>
          <a:prstGeom prst="rect">
            <a:avLst/>
          </a:prstGeom>
          <a:noFill/>
          <a:ln w="9525">
            <a:noFill/>
            <a:miter lim="800000"/>
            <a:headEnd/>
            <a:tailEnd/>
          </a:ln>
        </p:spPr>
      </p:pic>
      <p:sp>
        <p:nvSpPr>
          <p:cNvPr id="10" name="Date Placeholder 3"/>
          <p:cNvSpPr txBox="1">
            <a:spLocks/>
          </p:cNvSpPr>
          <p:nvPr/>
        </p:nvSpPr>
        <p:spPr>
          <a:xfrm>
            <a:off x="42863" y="6423025"/>
            <a:ext cx="2133600" cy="365125"/>
          </a:xfrm>
          <a:prstGeom prst="rect">
            <a:avLst/>
          </a:prstGeom>
        </p:spPr>
        <p:txBody>
          <a:bodyPr anchor="ctr"/>
          <a:lstStyle>
            <a:lvl1pPr algn="l">
              <a:defRPr sz="800" b="0">
                <a:solidFill>
                  <a:srgbClr val="FFFFFF"/>
                </a:solidFill>
                <a:latin typeface="Georgia"/>
                <a:cs typeface="Georgia"/>
              </a:defRPr>
            </a:lvl1pPr>
          </a:lstStyle>
          <a:p>
            <a:pPr fontAlgn="auto">
              <a:spcBef>
                <a:spcPts val="0"/>
              </a:spcBef>
              <a:spcAft>
                <a:spcPts val="0"/>
              </a:spcAft>
              <a:defRPr/>
            </a:pPr>
            <a:endParaRPr lang="en-US" dirty="0">
              <a:ea typeface="+mn-ea"/>
            </a:endParaRPr>
          </a:p>
        </p:txBody>
      </p:sp>
      <p:sp>
        <p:nvSpPr>
          <p:cNvPr id="11" name="Slide Number Placeholder 5"/>
          <p:cNvSpPr txBox="1">
            <a:spLocks/>
          </p:cNvSpPr>
          <p:nvPr/>
        </p:nvSpPr>
        <p:spPr>
          <a:xfrm>
            <a:off x="6964363" y="6430963"/>
            <a:ext cx="2133600" cy="365125"/>
          </a:xfrm>
          <a:prstGeom prst="rect">
            <a:avLst/>
          </a:prstGeom>
        </p:spPr>
        <p:txBody>
          <a:bodyPr anchor="ctr"/>
          <a:lstStyle/>
          <a:p>
            <a:pPr algn="r">
              <a:defRPr/>
            </a:pPr>
            <a:fld id="{D291DDCC-6A16-4583-870B-41B8D559C3F2}" type="slidenum">
              <a:rPr lang="en-US" sz="1200">
                <a:solidFill>
                  <a:schemeClr val="bg1"/>
                </a:solidFill>
                <a:latin typeface="Georgia" pitchFamily="-109" charset="0"/>
                <a:ea typeface="ＭＳ Ｐゴシック" pitchFamily="-109" charset="-128"/>
                <a:cs typeface="+mn-cs"/>
              </a:rPr>
              <a:pPr algn="r">
                <a:defRPr/>
              </a:pPr>
              <a:t>‹#›</a:t>
            </a:fld>
            <a:endParaRPr lang="en-US" sz="1200" dirty="0">
              <a:solidFill>
                <a:schemeClr val="bg1"/>
              </a:solidFill>
              <a:latin typeface="Georgia" pitchFamily="-109" charset="0"/>
              <a:ea typeface="ＭＳ Ｐゴシック" pitchFamily="-109" charset="-128"/>
              <a:cs typeface="+mn-cs"/>
            </a:endParaRPr>
          </a:p>
        </p:txBody>
      </p:sp>
    </p:spTree>
  </p:cSld>
  <p:clrMap bg1="lt1" tx1="dk1" bg2="lt2" tx2="dk2" accent1="accent1" accent2="accent2" accent3="accent3" accent4="accent4" accent5="accent5" accent6="accent6" hlink="hlink" folHlink="folHlink"/>
  <p:sldLayoutIdLst>
    <p:sldLayoutId id="2147484475" r:id="rId1"/>
    <p:sldLayoutId id="2147484476" r:id="rId2"/>
    <p:sldLayoutId id="2147484477" r:id="rId3"/>
    <p:sldLayoutId id="2147484478" r:id="rId4"/>
    <p:sldLayoutId id="2147484479" r:id="rId5"/>
    <p:sldLayoutId id="2147484480" r:id="rId6"/>
    <p:sldLayoutId id="2147484481" r:id="rId7"/>
    <p:sldLayoutId id="2147484482" r:id="rId8"/>
    <p:sldLayoutId id="2147484483" r:id="rId9"/>
    <p:sldLayoutId id="2147484484" r:id="rId10"/>
    <p:sldLayoutId id="2147484485" r:id="rId11"/>
    <p:sldLayoutId id="2147484510" r:id="rId12"/>
    <p:sldLayoutId id="2147484511" r:id="rId13"/>
    <p:sldLayoutId id="2147484512" r:id="rId14"/>
  </p:sldLayoutIdLst>
  <p:timing>
    <p:tnLst>
      <p:par>
        <p:cTn id="1" dur="indefinite" restart="never" nodeType="tmRoot"/>
      </p:par>
    </p:tnLst>
  </p:timing>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09" charset="-128"/>
          <a:cs typeface="ＭＳ Ｐゴシック" pitchFamily="-109" charset="-128"/>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pitchFamily="-109" charset="-128"/>
          <a:cs typeface="ＭＳ Ｐゴシック" pitchFamily="-109" charset="-128"/>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pitchFamily="-109" charset="-128"/>
          <a:cs typeface="ＭＳ Ｐゴシック" pitchFamily="-109" charset="-128"/>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pitchFamily="-109" charset="-128"/>
          <a:cs typeface="ＭＳ Ｐゴシック" pitchFamily="-109" charset="-128"/>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pitchFamily="-109" charset="-128"/>
          <a:cs typeface="ＭＳ Ｐゴシック" pitchFamily="-109" charset="-128"/>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109" charset="-128"/>
          <a:cs typeface="ＭＳ Ｐゴシック" pitchFamily="-109"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109" charset="-128"/>
          <a:cs typeface="ＭＳ Ｐゴシック"/>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109" charset="-128"/>
          <a:cs typeface="ＭＳ Ｐゴシック"/>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109" charset="-128"/>
          <a:cs typeface="ＭＳ Ｐゴシック"/>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109" charset="-128"/>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89000"/>
          </a:schemeClr>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105" charset="0"/>
              </a:defRPr>
            </a:lvl1pPr>
          </a:lstStyle>
          <a:p>
            <a:fld id="{D3B7970F-D9E0-4769-8ADC-2505F1712397}" type="datetime1">
              <a:rPr lang="en-US" smtClean="0"/>
              <a:t>10/13/2015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105" charset="0"/>
              </a:defRPr>
            </a:lvl1pPr>
          </a:lstStyle>
          <a:p>
            <a:fld id="{35F759ED-4742-EA40-BBF5-4B24A63CA9E1}" type="slidenum">
              <a:rPr lang="en-US"/>
              <a:pPr/>
              <a:t>‹#›</a:t>
            </a:fld>
            <a:endParaRPr lang="en-US" dirty="0"/>
          </a:p>
        </p:txBody>
      </p:sp>
      <p:pic>
        <p:nvPicPr>
          <p:cNvPr id="2053" name="Picture 6" descr="EDA Blue Interior Page3.jpg"/>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bwMode="auto">
          <a:xfrm>
            <a:off x="0" y="0"/>
            <a:ext cx="9144000" cy="6858000"/>
          </a:xfrm>
          <a:prstGeom prst="rect">
            <a:avLst/>
          </a:prstGeom>
          <a:noFill/>
          <a:ln w="9525">
            <a:noFill/>
            <a:miter lim="800000"/>
            <a:headEnd/>
            <a:tailEnd/>
          </a:ln>
        </p:spPr>
      </p:pic>
      <p:sp>
        <p:nvSpPr>
          <p:cNvPr id="10" name="Date Placeholder 3"/>
          <p:cNvSpPr txBox="1">
            <a:spLocks/>
          </p:cNvSpPr>
          <p:nvPr/>
        </p:nvSpPr>
        <p:spPr>
          <a:xfrm>
            <a:off x="42863" y="6423025"/>
            <a:ext cx="2133600" cy="365125"/>
          </a:xfrm>
          <a:prstGeom prst="rect">
            <a:avLst/>
          </a:prstGeom>
        </p:spPr>
        <p:txBody>
          <a:bodyPr anchor="ctr"/>
          <a:lstStyle>
            <a:lvl1pPr algn="l">
              <a:defRPr sz="800" b="0">
                <a:solidFill>
                  <a:srgbClr val="FFFFFF"/>
                </a:solidFill>
                <a:latin typeface="Georgia"/>
                <a:cs typeface="Georgia"/>
              </a:defRPr>
            </a:lvl1pPr>
          </a:lstStyle>
          <a:p>
            <a:pPr fontAlgn="auto">
              <a:spcBef>
                <a:spcPts val="0"/>
              </a:spcBef>
              <a:spcAft>
                <a:spcPts val="0"/>
              </a:spcAft>
              <a:defRPr/>
            </a:pPr>
            <a:endParaRPr lang="en-US" dirty="0">
              <a:ea typeface="+mn-ea"/>
            </a:endParaRPr>
          </a:p>
        </p:txBody>
      </p:sp>
      <p:sp>
        <p:nvSpPr>
          <p:cNvPr id="11" name="Slide Number Placeholder 5"/>
          <p:cNvSpPr txBox="1">
            <a:spLocks/>
          </p:cNvSpPr>
          <p:nvPr/>
        </p:nvSpPr>
        <p:spPr>
          <a:xfrm>
            <a:off x="6964363" y="6430963"/>
            <a:ext cx="2133600" cy="365125"/>
          </a:xfrm>
          <a:prstGeom prst="rect">
            <a:avLst/>
          </a:prstGeom>
        </p:spPr>
        <p:txBody>
          <a:bodyPr anchor="ctr">
            <a:prstTxWarp prst="textNoShape">
              <a:avLst/>
            </a:prstTxWarp>
          </a:bodyPr>
          <a:lstStyle/>
          <a:p>
            <a:pPr algn="r"/>
            <a:fld id="{DFAA39F1-5047-9B44-A4CD-3B553E45D4A8}" type="slidenum">
              <a:rPr lang="en-US" sz="1100">
                <a:solidFill>
                  <a:srgbClr val="005A8B"/>
                </a:solidFill>
                <a:latin typeface="Georgia" pitchFamily="-105" charset="0"/>
              </a:rPr>
              <a:pPr algn="r"/>
              <a:t>‹#›</a:t>
            </a:fld>
            <a:endParaRPr lang="en-US" sz="1100" dirty="0">
              <a:solidFill>
                <a:srgbClr val="005A8B"/>
              </a:solidFill>
              <a:latin typeface="Georgia" pitchFamily="-105" charset="0"/>
            </a:endParaRPr>
          </a:p>
        </p:txBody>
      </p:sp>
    </p:spTree>
    <p:extLst>
      <p:ext uri="{BB962C8B-B14F-4D97-AF65-F5344CB8AC3E}">
        <p14:creationId xmlns:p14="http://schemas.microsoft.com/office/powerpoint/2010/main" val="2399207456"/>
      </p:ext>
    </p:extLst>
  </p:cSld>
  <p:clrMap bg1="lt1" tx1="dk1" bg2="lt2" tx2="dk2" accent1="accent1" accent2="accent2" accent3="accent3" accent4="accent4" accent5="accent5" accent6="accent6" hlink="hlink" folHlink="folHlink"/>
  <p:sldLayoutIdLst>
    <p:sldLayoutId id="2147484498" r:id="rId1"/>
    <p:sldLayoutId id="2147484499" r:id="rId2"/>
    <p:sldLayoutId id="2147484500" r:id="rId3"/>
    <p:sldLayoutId id="2147484501" r:id="rId4"/>
    <p:sldLayoutId id="2147484502" r:id="rId5"/>
    <p:sldLayoutId id="2147484503" r:id="rId6"/>
    <p:sldLayoutId id="2147484504" r:id="rId7"/>
    <p:sldLayoutId id="2147484505" r:id="rId8"/>
    <p:sldLayoutId id="2147484506" r:id="rId9"/>
    <p:sldLayoutId id="2147484507" r:id="rId10"/>
    <p:sldLayoutId id="2147484508" r:id="rId11"/>
    <p:sldLayoutId id="2147484509" r:id="rId12"/>
  </p:sldLayoutIdLst>
  <p:timing>
    <p:tnLst>
      <p:par>
        <p:cTn id="1" dur="indefinite" restart="never" nodeType="tmRoot"/>
      </p:par>
    </p:tnLst>
  </p:timing>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09" charset="-128"/>
          <a:cs typeface="ＭＳ Ｐゴシック" pitchFamily="-109" charset="-128"/>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pitchFamily="-109" charset="-128"/>
          <a:cs typeface="ＭＳ Ｐゴシック" pitchFamily="-109" charset="-128"/>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pitchFamily="-109" charset="-128"/>
          <a:cs typeface="ＭＳ Ｐゴシック" pitchFamily="-109" charset="-128"/>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pitchFamily="-109" charset="-128"/>
          <a:cs typeface="ＭＳ Ｐゴシック" pitchFamily="-109" charset="-128"/>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pitchFamily="-109" charset="-128"/>
          <a:cs typeface="ＭＳ Ｐゴシック" pitchFamily="-109" charset="-128"/>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itchFamily="-105" charset="0"/>
        <a:buChar char="•"/>
        <a:defRPr sz="3200" kern="1200">
          <a:solidFill>
            <a:schemeClr val="tx1"/>
          </a:solidFill>
          <a:latin typeface="+mn-lt"/>
          <a:ea typeface="ＭＳ Ｐゴシック" pitchFamily="-109" charset="-128"/>
          <a:cs typeface="ＭＳ Ｐゴシック" pitchFamily="-109" charset="-128"/>
        </a:defRPr>
      </a:lvl1pPr>
      <a:lvl2pPr marL="742950" indent="-285750" algn="l" defTabSz="457200" rtl="0" eaLnBrk="0" fontAlgn="base" hangingPunct="0">
        <a:spcBef>
          <a:spcPct val="20000"/>
        </a:spcBef>
        <a:spcAft>
          <a:spcPct val="0"/>
        </a:spcAft>
        <a:buFont typeface="Arial" pitchFamily="-105" charset="0"/>
        <a:buChar char="–"/>
        <a:defRPr sz="2800" kern="1200">
          <a:solidFill>
            <a:schemeClr val="tx1"/>
          </a:solidFill>
          <a:latin typeface="+mn-lt"/>
          <a:ea typeface="ＭＳ Ｐゴシック" pitchFamily="-109" charset="-128"/>
          <a:cs typeface="ＭＳ Ｐゴシック"/>
        </a:defRPr>
      </a:lvl2pPr>
      <a:lvl3pPr marL="1143000" indent="-228600" algn="l" defTabSz="457200" rtl="0" eaLnBrk="0" fontAlgn="base" hangingPunct="0">
        <a:spcBef>
          <a:spcPct val="20000"/>
        </a:spcBef>
        <a:spcAft>
          <a:spcPct val="0"/>
        </a:spcAft>
        <a:buFont typeface="Arial" pitchFamily="-105" charset="0"/>
        <a:buChar char="•"/>
        <a:defRPr sz="2400" kern="1200">
          <a:solidFill>
            <a:schemeClr val="tx1"/>
          </a:solidFill>
          <a:latin typeface="+mn-lt"/>
          <a:ea typeface="ＭＳ Ｐゴシック" pitchFamily="-109" charset="-128"/>
          <a:cs typeface="ＭＳ Ｐゴシック"/>
        </a:defRPr>
      </a:lvl3pPr>
      <a:lvl4pPr marL="1600200" indent="-228600" algn="l" defTabSz="457200" rtl="0" eaLnBrk="0" fontAlgn="base" hangingPunct="0">
        <a:spcBef>
          <a:spcPct val="20000"/>
        </a:spcBef>
        <a:spcAft>
          <a:spcPct val="0"/>
        </a:spcAft>
        <a:buFont typeface="Arial" pitchFamily="-105" charset="0"/>
        <a:buChar char="–"/>
        <a:defRPr sz="2000" kern="1200">
          <a:solidFill>
            <a:schemeClr val="tx1"/>
          </a:solidFill>
          <a:latin typeface="+mn-lt"/>
          <a:ea typeface="ＭＳ Ｐゴシック" pitchFamily="-109" charset="-128"/>
          <a:cs typeface="ＭＳ Ｐゴシック"/>
        </a:defRPr>
      </a:lvl4pPr>
      <a:lvl5pPr marL="2057400" indent="-228600" algn="l" defTabSz="457200" rtl="0" eaLnBrk="0" fontAlgn="base" hangingPunct="0">
        <a:spcBef>
          <a:spcPct val="20000"/>
        </a:spcBef>
        <a:spcAft>
          <a:spcPct val="0"/>
        </a:spcAft>
        <a:buFont typeface="Arial" pitchFamily="-105" charset="0"/>
        <a:buChar char="»"/>
        <a:defRPr sz="2000" kern="1200">
          <a:solidFill>
            <a:schemeClr val="tx1"/>
          </a:solidFill>
          <a:latin typeface="+mn-lt"/>
          <a:ea typeface="ＭＳ Ｐゴシック" pitchFamily="-109" charset="-128"/>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comments" Target="../comments/comment1.xm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hyperlink" Target="https://www.whitehouse.gov/administration/eop/ofbnp/"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0.wmf"/><Relationship Id="rId4" Type="http://schemas.openxmlformats.org/officeDocument/2006/relationships/image" Target="../media/image14.png"/><Relationship Id="rId9" Type="http://schemas.openxmlformats.org/officeDocument/2006/relationships/image" Target="../media/image1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2700" y="1480008"/>
            <a:ext cx="9170987" cy="4957146"/>
          </a:xfrm>
          <a:prstGeom prst="rect">
            <a:avLst/>
          </a:prstGeom>
          <a:gradFill flip="none" rotWithShape="1">
            <a:gsLst>
              <a:gs pos="0">
                <a:schemeClr val="bg1">
                  <a:alpha val="0"/>
                  <a:lumMod val="100000"/>
                </a:schemeClr>
              </a:gs>
              <a:gs pos="51000">
                <a:srgbClr val="162E5B">
                  <a:alpha val="59000"/>
                </a:srgbClr>
              </a:gs>
            </a:gsLst>
            <a:lin ang="1620000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dirty="0">
              <a:solidFill>
                <a:prstClr val="white"/>
              </a:solidFill>
            </a:endParaRPr>
          </a:p>
        </p:txBody>
      </p:sp>
      <p:pic>
        <p:nvPicPr>
          <p:cNvPr id="15" name="Picture 14" descr="EDA_Seal_Logo.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319463" y="3530887"/>
            <a:ext cx="2522537" cy="2524125"/>
          </a:xfrm>
          <a:prstGeom prst="rect">
            <a:avLst/>
          </a:prstGeom>
          <a:noFill/>
          <a:ln w="9525">
            <a:noFill/>
            <a:miter lim="800000"/>
            <a:headEnd/>
            <a:tailEnd/>
          </a:ln>
        </p:spPr>
      </p:pic>
      <p:pic>
        <p:nvPicPr>
          <p:cNvPr id="16" name="Picture 15" descr="EDA_logo_lc_2_white_noTag.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3260725" y="435842"/>
            <a:ext cx="2622550" cy="746125"/>
          </a:xfrm>
          <a:prstGeom prst="rect">
            <a:avLst/>
          </a:prstGeom>
          <a:noFill/>
          <a:ln w="9525">
            <a:noFill/>
            <a:miter lim="800000"/>
            <a:headEnd/>
            <a:tailEnd/>
          </a:ln>
        </p:spPr>
      </p:pic>
      <p:sp>
        <p:nvSpPr>
          <p:cNvPr id="17" name="TextBox 16"/>
          <p:cNvSpPr txBox="1">
            <a:spLocks noChangeArrowheads="1"/>
          </p:cNvSpPr>
          <p:nvPr/>
        </p:nvSpPr>
        <p:spPr bwMode="auto">
          <a:xfrm>
            <a:off x="0" y="2173323"/>
            <a:ext cx="9144000" cy="815608"/>
          </a:xfrm>
          <a:prstGeom prst="rect">
            <a:avLst/>
          </a:prstGeom>
          <a:gradFill rotWithShape="1">
            <a:gsLst>
              <a:gs pos="0">
                <a:srgbClr val="C4BD97"/>
              </a:gs>
              <a:gs pos="100000">
                <a:srgbClr val="FFFFFF"/>
              </a:gs>
            </a:gsLst>
            <a:lin ang="0" scaled="1"/>
          </a:gradFill>
          <a:ln w="9525">
            <a:noFill/>
            <a:miter lim="800000"/>
            <a:headEnd/>
            <a:tailEnd/>
          </a:ln>
          <a:effectLst>
            <a:outerShdw blurRad="63500" dist="20000" dir="5400000" rotWithShape="0">
              <a:srgbClr val="000000">
                <a:alpha val="37999"/>
              </a:srgbClr>
            </a:outerShdw>
          </a:effectLst>
        </p:spPr>
        <p:txBody>
          <a:bodyPr wrap="square" tIns="91440" bIns="91440" anchor="ctr">
            <a:spAutoFit/>
          </a:bodyPr>
          <a:lstStyle/>
          <a:p>
            <a:pPr algn="ctr">
              <a:spcAft>
                <a:spcPts val="600"/>
              </a:spcAft>
              <a:defRPr/>
            </a:pPr>
            <a:r>
              <a:rPr lang="en-US" b="1" dirty="0" smtClean="0">
                <a:solidFill>
                  <a:srgbClr val="1A3468"/>
                </a:solidFill>
                <a:ea typeface="ＭＳ Ｐゴシック" pitchFamily="-109" charset="-128"/>
                <a:cs typeface="Arial" panose="020B0604020202020204" pitchFamily="34" charset="0"/>
              </a:rPr>
              <a:t>WEBINAR: How Non-Profits Can Work with EDA</a:t>
            </a:r>
          </a:p>
          <a:p>
            <a:pPr algn="ctr">
              <a:spcAft>
                <a:spcPts val="600"/>
              </a:spcAft>
              <a:defRPr/>
            </a:pPr>
            <a:r>
              <a:rPr lang="en-US" b="1" dirty="0" smtClean="0">
                <a:solidFill>
                  <a:srgbClr val="1A3468"/>
                </a:solidFill>
                <a:ea typeface="ＭＳ Ｐゴシック" pitchFamily="-109" charset="-128"/>
                <a:cs typeface="Arial" panose="020B0604020202020204" pitchFamily="34" charset="0"/>
              </a:rPr>
              <a:t>October 13, 2015</a:t>
            </a:r>
            <a:endParaRPr lang="en-US" b="1" dirty="0">
              <a:solidFill>
                <a:srgbClr val="1A3468"/>
              </a:solidFill>
              <a:ea typeface="ＭＳ Ｐゴシック" pitchFamily="-109" charset="-128"/>
              <a:cs typeface="Arial" panose="020B0604020202020204" pitchFamily="34" charset="0"/>
            </a:endParaRPr>
          </a:p>
        </p:txBody>
      </p:sp>
      <p:sp>
        <p:nvSpPr>
          <p:cNvPr id="2" name="TextBox 1"/>
          <p:cNvSpPr txBox="1"/>
          <p:nvPr/>
        </p:nvSpPr>
        <p:spPr>
          <a:xfrm>
            <a:off x="3124200" y="1210542"/>
            <a:ext cx="2857500" cy="246221"/>
          </a:xfrm>
          <a:prstGeom prst="rect">
            <a:avLst/>
          </a:prstGeom>
          <a:noFill/>
        </p:spPr>
        <p:txBody>
          <a:bodyPr wrap="square" rtlCol="0">
            <a:spAutoFit/>
          </a:bodyPr>
          <a:lstStyle/>
          <a:p>
            <a:pPr algn="ctr"/>
            <a:r>
              <a:rPr lang="en-US" sz="1000" b="1" spc="120" dirty="0" smtClean="0">
                <a:solidFill>
                  <a:srgbClr val="DBD087"/>
                </a:solidFill>
                <a:latin typeface="Univers" pitchFamily="34" charset="0"/>
              </a:rPr>
              <a:t>U.S.</a:t>
            </a:r>
            <a:r>
              <a:rPr lang="en-US" sz="800" b="1" spc="120" dirty="0" smtClean="0">
                <a:solidFill>
                  <a:srgbClr val="DBD087"/>
                </a:solidFill>
                <a:latin typeface="Univers" pitchFamily="34" charset="0"/>
              </a:rPr>
              <a:t> </a:t>
            </a:r>
            <a:r>
              <a:rPr lang="en-US" sz="1000" b="1" spc="120" dirty="0" smtClean="0">
                <a:solidFill>
                  <a:srgbClr val="DBD087"/>
                </a:solidFill>
                <a:latin typeface="Univers" pitchFamily="34" charset="0"/>
              </a:rPr>
              <a:t>D</a:t>
            </a:r>
            <a:r>
              <a:rPr lang="en-US" sz="800" b="1" spc="120" dirty="0" smtClean="0">
                <a:solidFill>
                  <a:srgbClr val="DBD087"/>
                </a:solidFill>
                <a:latin typeface="Univers" pitchFamily="34" charset="0"/>
              </a:rPr>
              <a:t>EPARTMENT OF </a:t>
            </a:r>
            <a:r>
              <a:rPr lang="en-US" sz="1000" b="1" spc="120" dirty="0" smtClean="0">
                <a:solidFill>
                  <a:srgbClr val="DBD087"/>
                </a:solidFill>
                <a:latin typeface="Univers" pitchFamily="34" charset="0"/>
              </a:rPr>
              <a:t>C</a:t>
            </a:r>
            <a:r>
              <a:rPr lang="en-US" sz="800" b="1" spc="120" dirty="0" smtClean="0">
                <a:solidFill>
                  <a:srgbClr val="DBD087"/>
                </a:solidFill>
                <a:latin typeface="Univers" pitchFamily="34" charset="0"/>
              </a:rPr>
              <a:t>OMMERCE</a:t>
            </a:r>
            <a:endParaRPr lang="en-US" sz="800" b="1" spc="120" dirty="0">
              <a:solidFill>
                <a:srgbClr val="DBD087"/>
              </a:solidFill>
              <a:latin typeface="Univers" pitchFamily="34"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322262" y="1406452"/>
            <a:ext cx="8328025" cy="769938"/>
          </a:xfrm>
          <a:prstGeom prst="rect">
            <a:avLst/>
          </a:prstGeom>
          <a:noFill/>
          <a:ln w="9525">
            <a:noFill/>
            <a:miter lim="800000"/>
            <a:headEnd/>
            <a:tailEnd/>
          </a:ln>
        </p:spPr>
        <p:txBody>
          <a:bodyPr lIns="0" tIns="0" rIns="0" bIns="0">
            <a:spAutoFit/>
          </a:bodyPr>
          <a:lstStyle/>
          <a:p>
            <a:pPr>
              <a:lnSpc>
                <a:spcPts val="3040"/>
              </a:lnSpc>
              <a:spcAft>
                <a:spcPts val="0"/>
              </a:spcAft>
              <a:defRPr/>
            </a:pPr>
            <a:r>
              <a:rPr lang="en-US" sz="2400" b="1" dirty="0">
                <a:solidFill>
                  <a:srgbClr val="DBD087"/>
                </a:solidFill>
                <a:latin typeface="+mj-lt"/>
                <a:ea typeface="ＭＳ Ｐゴシック" pitchFamily="-105" charset="-128"/>
                <a:cs typeface="Arial" pitchFamily="34" charset="0"/>
              </a:rPr>
              <a:t>EDA Helps Build a Foundation for Job Creation, Investment, and Improved Economic Prosperity </a:t>
            </a:r>
            <a:endParaRPr lang="en-US" sz="2800" b="1" dirty="0">
              <a:solidFill>
                <a:srgbClr val="DBD087"/>
              </a:solidFill>
              <a:latin typeface="+mj-lt"/>
              <a:ea typeface="ＭＳ Ｐゴシック" pitchFamily="-105" charset="-128"/>
              <a:cs typeface="ＭＳ Ｐゴシック" pitchFamily="-105" charset="-128"/>
            </a:endParaRPr>
          </a:p>
        </p:txBody>
      </p:sp>
      <p:sp>
        <p:nvSpPr>
          <p:cNvPr id="30723" name="TextBox 2"/>
          <p:cNvSpPr txBox="1">
            <a:spLocks noChangeArrowheads="1"/>
          </p:cNvSpPr>
          <p:nvPr/>
        </p:nvSpPr>
        <p:spPr bwMode="auto">
          <a:xfrm>
            <a:off x="478603" y="2397881"/>
            <a:ext cx="8171684" cy="289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ts val="600"/>
              </a:spcBef>
              <a:buFont typeface="Wingdings" pitchFamily="2" charset="2"/>
              <a:buChar char="Ø"/>
            </a:pPr>
            <a:r>
              <a:rPr lang="en-US" altLang="en-US" dirty="0">
                <a:solidFill>
                  <a:srgbClr val="003150"/>
                </a:solidFill>
                <a:latin typeface="Calibri" pitchFamily="34" charset="0"/>
              </a:rPr>
              <a:t>EDA is uniquely positioned to provide solutions to needs that aren’t met by other public and private sector resources.</a:t>
            </a:r>
          </a:p>
          <a:p>
            <a:pPr eaLnBrk="1" hangingPunct="1">
              <a:spcBef>
                <a:spcPts val="600"/>
              </a:spcBef>
              <a:buFont typeface="Wingdings" pitchFamily="2" charset="2"/>
              <a:buChar char="Ø"/>
            </a:pPr>
            <a:r>
              <a:rPr lang="en-US" altLang="en-US" dirty="0">
                <a:solidFill>
                  <a:srgbClr val="003150"/>
                </a:solidFill>
                <a:latin typeface="Calibri" pitchFamily="34" charset="0"/>
              </a:rPr>
              <a:t>EDA advances a proven approach – strategic and catalytic investments in regional innovation clusters, partnerships, and collaboration.</a:t>
            </a:r>
          </a:p>
          <a:p>
            <a:pPr eaLnBrk="1" hangingPunct="1">
              <a:spcBef>
                <a:spcPts val="600"/>
              </a:spcBef>
              <a:buFont typeface="Wingdings" pitchFamily="2" charset="2"/>
              <a:buChar char="Ø"/>
            </a:pPr>
            <a:r>
              <a:rPr lang="en-US" altLang="en-US" dirty="0">
                <a:solidFill>
                  <a:srgbClr val="003150"/>
                </a:solidFill>
                <a:latin typeface="Calibri" pitchFamily="34" charset="0"/>
              </a:rPr>
              <a:t>Through collaboration in DOC and USG, EDA is helping to support the President’s priorities.</a:t>
            </a:r>
          </a:p>
          <a:p>
            <a:pPr eaLnBrk="1" hangingPunct="1">
              <a:spcBef>
                <a:spcPts val="600"/>
              </a:spcBef>
              <a:buFont typeface="Wingdings" pitchFamily="2" charset="2"/>
              <a:buChar char="Ø"/>
            </a:pPr>
            <a:r>
              <a:rPr lang="en-US" altLang="en-US" dirty="0">
                <a:solidFill>
                  <a:srgbClr val="003150"/>
                </a:solidFill>
                <a:latin typeface="Calibri" pitchFamily="34" charset="0"/>
              </a:rPr>
              <a:t>In all our work, EDA drives smarter government, better ROI, and greater impact for communities.</a:t>
            </a:r>
          </a:p>
          <a:p>
            <a:pPr eaLnBrk="1" hangingPunct="1">
              <a:spcBef>
                <a:spcPts val="600"/>
              </a:spcBef>
              <a:buFont typeface="Wingdings" pitchFamily="2" charset="2"/>
              <a:buChar char="Ø"/>
            </a:pPr>
            <a:r>
              <a:rPr lang="en-US" altLang="en-US" dirty="0">
                <a:solidFill>
                  <a:srgbClr val="003150"/>
                </a:solidFill>
                <a:latin typeface="Calibri" pitchFamily="34" charset="0"/>
              </a:rPr>
              <a:t>With measurable outcomes, we achieve results in job creation and investment.</a:t>
            </a:r>
          </a:p>
        </p:txBody>
      </p:sp>
      <p:sp>
        <p:nvSpPr>
          <p:cNvPr id="4" name="TextBox 3"/>
          <p:cNvSpPr txBox="1"/>
          <p:nvPr/>
        </p:nvSpPr>
        <p:spPr>
          <a:xfrm>
            <a:off x="3468411" y="620862"/>
            <a:ext cx="5509666" cy="184666"/>
          </a:xfrm>
          <a:prstGeom prst="rect">
            <a:avLst/>
          </a:prstGeom>
          <a:noFill/>
        </p:spPr>
        <p:txBody>
          <a:bodyPr wrap="square" lIns="0" tIns="0" rIns="0" bIns="0">
            <a:spAutoFit/>
          </a:bodyPr>
          <a:lstStyle/>
          <a:p>
            <a:pPr>
              <a:spcAft>
                <a:spcPts val="600"/>
              </a:spcAft>
            </a:pPr>
            <a:r>
              <a:rPr lang="en-US" sz="1200" b="1" cap="all" spc="250" dirty="0" smtClean="0">
                <a:solidFill>
                  <a:schemeClr val="bg1"/>
                </a:solidFill>
                <a:latin typeface="Arial Narrow"/>
                <a:cs typeface="Arial Narrow"/>
              </a:rPr>
              <a:t>Innovation.  Regional Collaboration.  Job Creation. </a:t>
            </a:r>
          </a:p>
        </p:txBody>
      </p:sp>
    </p:spTree>
    <p:extLst>
      <p:ext uri="{BB962C8B-B14F-4D97-AF65-F5344CB8AC3E}">
        <p14:creationId xmlns:p14="http://schemas.microsoft.com/office/powerpoint/2010/main" val="11222094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extBox 3"/>
          <p:cNvSpPr txBox="1">
            <a:spLocks noChangeArrowheads="1"/>
          </p:cNvSpPr>
          <p:nvPr/>
        </p:nvSpPr>
        <p:spPr bwMode="auto">
          <a:xfrm>
            <a:off x="589279" y="2449124"/>
            <a:ext cx="7741921"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pitchFamily="34" charset="0"/>
                <a:ea typeface="ＭＳ Ｐゴシック" pitchFamily="34" charset="-128"/>
              </a:defRPr>
            </a:lvl1pPr>
            <a:lvl2pPr marL="800100" indent="-34290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Aft>
                <a:spcPts val="600"/>
              </a:spcAft>
              <a:buFont typeface="Wingdings" pitchFamily="2" charset="2"/>
              <a:buChar char="Ø"/>
            </a:pPr>
            <a:r>
              <a:rPr lang="en-US" dirty="0">
                <a:solidFill>
                  <a:srgbClr val="003150"/>
                </a:solidFill>
                <a:latin typeface="+mn-lt"/>
                <a:ea typeface="ＭＳ Ｐゴシック" pitchFamily="-105" charset="-128"/>
                <a:cs typeface="ＭＳ Ｐゴシック" pitchFamily="-105" charset="-128"/>
              </a:rPr>
              <a:t>EDA investments are transformed into jobs and private-sector investments, fueling sustainable economic growth that raises living standards and improves the quality of life over the long term</a:t>
            </a:r>
            <a:r>
              <a:rPr lang="en-US" dirty="0" smtClean="0">
                <a:solidFill>
                  <a:srgbClr val="003150"/>
                </a:solidFill>
                <a:latin typeface="+mn-lt"/>
                <a:ea typeface="ＭＳ Ｐゴシック" pitchFamily="-105" charset="-128"/>
                <a:cs typeface="ＭＳ Ｐゴシック" pitchFamily="-105" charset="-128"/>
              </a:rPr>
              <a:t>.</a:t>
            </a:r>
          </a:p>
          <a:p>
            <a:pPr eaLnBrk="1" hangingPunct="1">
              <a:spcAft>
                <a:spcPts val="600"/>
              </a:spcAft>
              <a:buFont typeface="Wingdings" pitchFamily="2" charset="2"/>
              <a:buChar char="Ø"/>
            </a:pPr>
            <a:endParaRPr lang="en-US" sz="1000" dirty="0">
              <a:solidFill>
                <a:srgbClr val="003150"/>
              </a:solidFill>
              <a:latin typeface="+mn-lt"/>
              <a:ea typeface="ＭＳ Ｐゴシック" pitchFamily="-105" charset="-128"/>
              <a:cs typeface="ＭＳ Ｐゴシック" pitchFamily="-105" charset="-128"/>
            </a:endParaRPr>
          </a:p>
          <a:p>
            <a:pPr eaLnBrk="1" hangingPunct="1">
              <a:spcAft>
                <a:spcPts val="600"/>
              </a:spcAft>
              <a:buFont typeface="Wingdings" pitchFamily="2" charset="2"/>
              <a:buChar char="Ø"/>
            </a:pPr>
            <a:r>
              <a:rPr lang="en-US" altLang="en-US" u="sng" dirty="0" smtClean="0">
                <a:solidFill>
                  <a:srgbClr val="003150"/>
                </a:solidFill>
                <a:latin typeface="Calibri" pitchFamily="34" charset="0"/>
              </a:rPr>
              <a:t>Strong </a:t>
            </a:r>
            <a:r>
              <a:rPr lang="en-US" altLang="en-US" u="sng" dirty="0">
                <a:solidFill>
                  <a:srgbClr val="003150"/>
                </a:solidFill>
                <a:latin typeface="Calibri" pitchFamily="34" charset="0"/>
              </a:rPr>
              <a:t>multiplier</a:t>
            </a:r>
            <a:r>
              <a:rPr lang="en-US" altLang="en-US" dirty="0">
                <a:solidFill>
                  <a:srgbClr val="003150"/>
                </a:solidFill>
                <a:latin typeface="Calibri" pitchFamily="34" charset="0"/>
              </a:rPr>
              <a:t>: Every </a:t>
            </a:r>
            <a:r>
              <a:rPr lang="en-US" altLang="en-US" b="1" dirty="0">
                <a:solidFill>
                  <a:srgbClr val="003150"/>
                </a:solidFill>
                <a:latin typeface="Calibri" pitchFamily="34" charset="0"/>
              </a:rPr>
              <a:t>dollar</a:t>
            </a:r>
            <a:r>
              <a:rPr lang="en-US" altLang="en-US" dirty="0">
                <a:solidFill>
                  <a:srgbClr val="003150"/>
                </a:solidFill>
                <a:latin typeface="Calibri" pitchFamily="34" charset="0"/>
              </a:rPr>
              <a:t> EDA invests leverages an average of $10</a:t>
            </a:r>
            <a:r>
              <a:rPr lang="en-US" altLang="en-US" b="1" dirty="0">
                <a:solidFill>
                  <a:srgbClr val="003150"/>
                </a:solidFill>
                <a:latin typeface="Calibri" pitchFamily="34" charset="0"/>
              </a:rPr>
              <a:t> </a:t>
            </a:r>
            <a:r>
              <a:rPr lang="en-US" altLang="en-US" dirty="0">
                <a:solidFill>
                  <a:srgbClr val="003150"/>
                </a:solidFill>
                <a:latin typeface="Calibri" pitchFamily="34" charset="0"/>
              </a:rPr>
              <a:t>in additional investment.  (per third-party study by Rutgers, validated by Grant Thorton</a:t>
            </a:r>
            <a:r>
              <a:rPr lang="en-US" altLang="en-US" dirty="0" smtClean="0">
                <a:solidFill>
                  <a:srgbClr val="003150"/>
                </a:solidFill>
                <a:latin typeface="Calibri" pitchFamily="34" charset="0"/>
              </a:rPr>
              <a:t>)</a:t>
            </a:r>
          </a:p>
          <a:p>
            <a:pPr eaLnBrk="1" hangingPunct="1">
              <a:spcAft>
                <a:spcPts val="600"/>
              </a:spcAft>
              <a:buFont typeface="Wingdings" pitchFamily="2" charset="2"/>
              <a:buChar char="Ø"/>
            </a:pPr>
            <a:endParaRPr lang="en-US" altLang="en-US" sz="1000" dirty="0">
              <a:solidFill>
                <a:srgbClr val="003150"/>
              </a:solidFill>
              <a:latin typeface="Calibri" pitchFamily="34" charset="0"/>
            </a:endParaRPr>
          </a:p>
          <a:p>
            <a:pPr eaLnBrk="1" hangingPunct="1">
              <a:spcAft>
                <a:spcPts val="600"/>
              </a:spcAft>
              <a:buFont typeface="Wingdings" pitchFamily="2" charset="2"/>
              <a:buChar char="Ø"/>
            </a:pPr>
            <a:r>
              <a:rPr lang="en-US" altLang="en-US" dirty="0">
                <a:solidFill>
                  <a:srgbClr val="003150"/>
                </a:solidFill>
                <a:latin typeface="Calibri" pitchFamily="34" charset="0"/>
              </a:rPr>
              <a:t>In FY 2014, EDA awarded approximately $297 million to support 674 investments through its Economic Development Assistance Programs and disaster relief funding. </a:t>
            </a:r>
          </a:p>
        </p:txBody>
      </p:sp>
      <p:sp>
        <p:nvSpPr>
          <p:cNvPr id="5" name="TextBox 4"/>
          <p:cNvSpPr txBox="1"/>
          <p:nvPr/>
        </p:nvSpPr>
        <p:spPr>
          <a:xfrm>
            <a:off x="257175" y="1353695"/>
            <a:ext cx="8474075" cy="830262"/>
          </a:xfrm>
          <a:prstGeom prst="rect">
            <a:avLst/>
          </a:prstGeom>
          <a:noFill/>
        </p:spPr>
        <p:txBody>
          <a:bodyPr>
            <a:spAutoFit/>
          </a:bodyPr>
          <a:lstStyle/>
          <a:p>
            <a:pPr>
              <a:defRPr/>
            </a:pPr>
            <a:r>
              <a:rPr lang="en-US" sz="2400" b="1" dirty="0">
                <a:solidFill>
                  <a:srgbClr val="DBD087"/>
                </a:solidFill>
                <a:latin typeface="+mn-lt"/>
                <a:ea typeface="ＭＳ Ｐゴシック" pitchFamily="-105" charset="-128"/>
                <a:cs typeface="ＭＳ Ｐゴシック" pitchFamily="-105" charset="-128"/>
              </a:rPr>
              <a:t>What Is the Return for Communities across the Country and for the U.S. Taxpayer?</a:t>
            </a:r>
          </a:p>
        </p:txBody>
      </p:sp>
      <p:sp>
        <p:nvSpPr>
          <p:cNvPr id="6" name="TextBox 5"/>
          <p:cNvSpPr txBox="1"/>
          <p:nvPr/>
        </p:nvSpPr>
        <p:spPr>
          <a:xfrm>
            <a:off x="3468411" y="620862"/>
            <a:ext cx="5509666" cy="184666"/>
          </a:xfrm>
          <a:prstGeom prst="rect">
            <a:avLst/>
          </a:prstGeom>
          <a:noFill/>
        </p:spPr>
        <p:txBody>
          <a:bodyPr wrap="square" lIns="0" tIns="0" rIns="0" bIns="0">
            <a:spAutoFit/>
          </a:bodyPr>
          <a:lstStyle/>
          <a:p>
            <a:pPr>
              <a:spcAft>
                <a:spcPts val="600"/>
              </a:spcAft>
            </a:pPr>
            <a:r>
              <a:rPr lang="en-US" sz="1200" b="1" cap="all" spc="250" dirty="0" smtClean="0">
                <a:solidFill>
                  <a:schemeClr val="bg1"/>
                </a:solidFill>
                <a:latin typeface="Arial Narrow"/>
                <a:cs typeface="Arial Narrow"/>
              </a:rPr>
              <a:t>Innovation.  Regional Collaboration.  Job Creation. </a:t>
            </a:r>
          </a:p>
        </p:txBody>
      </p:sp>
    </p:spTree>
    <p:extLst>
      <p:ext uri="{BB962C8B-B14F-4D97-AF65-F5344CB8AC3E}">
        <p14:creationId xmlns:p14="http://schemas.microsoft.com/office/powerpoint/2010/main" val="3120519737"/>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26987" y="1336675"/>
            <a:ext cx="9185274" cy="119063"/>
          </a:xfrm>
          <a:prstGeom prst="rect">
            <a:avLst/>
          </a:prstGeom>
          <a:gradFill rotWithShape="1">
            <a:gsLst>
              <a:gs pos="0">
                <a:srgbClr val="C4BD97"/>
              </a:gs>
              <a:gs pos="39999">
                <a:srgbClr val="C4BD97"/>
              </a:gs>
              <a:gs pos="100000">
                <a:srgbClr val="FFFFFF"/>
              </a:gs>
            </a:gsLst>
            <a:lin ang="0" scaled="1"/>
          </a:gradFill>
          <a:ln w="9525">
            <a:solidFill>
              <a:srgbClr val="DBD087"/>
            </a:solidFill>
            <a:miter lim="800000"/>
            <a:headEnd/>
            <a:tailEnd/>
          </a:ln>
          <a:effectLst>
            <a:outerShdw blurRad="63500" dist="20000" dir="5400000" rotWithShape="0">
              <a:srgbClr val="000000">
                <a:alpha val="37999"/>
              </a:srgbClr>
            </a:outerShdw>
          </a:effectLst>
        </p:spPr>
        <p:txBody>
          <a:bodyPr wrap="square">
            <a:spAutoFit/>
          </a:bodyPr>
          <a:lstStyle/>
          <a:p>
            <a:pPr algn="ctr">
              <a:spcAft>
                <a:spcPts val="600"/>
              </a:spcAft>
              <a:defRPr/>
            </a:pPr>
            <a:endParaRPr lang="en-US" b="1" dirty="0">
              <a:solidFill>
                <a:srgbClr val="1A3468"/>
              </a:solidFill>
              <a:latin typeface="Arial Narrow" pitchFamily="-109" charset="0"/>
              <a:ea typeface="ＭＳ Ｐゴシック" pitchFamily="-109" charset="-128"/>
            </a:endParaRPr>
          </a:p>
        </p:txBody>
      </p:sp>
      <p:sp>
        <p:nvSpPr>
          <p:cNvPr id="11" name="TextBox 10"/>
          <p:cNvSpPr txBox="1"/>
          <p:nvPr/>
        </p:nvSpPr>
        <p:spPr>
          <a:xfrm>
            <a:off x="3468411" y="608162"/>
            <a:ext cx="5509666" cy="184666"/>
          </a:xfrm>
          <a:prstGeom prst="rect">
            <a:avLst/>
          </a:prstGeom>
          <a:noFill/>
        </p:spPr>
        <p:txBody>
          <a:bodyPr wrap="square" lIns="0" tIns="0" rIns="0" bIns="0">
            <a:spAutoFit/>
          </a:bodyPr>
          <a:lstStyle/>
          <a:p>
            <a:pPr>
              <a:spcAft>
                <a:spcPts val="600"/>
              </a:spcAft>
            </a:pPr>
            <a:r>
              <a:rPr lang="en-US" sz="1200" b="1" cap="all" spc="250" dirty="0">
                <a:solidFill>
                  <a:prstClr val="white"/>
                </a:solidFill>
                <a:latin typeface="Arial Narrow"/>
                <a:cs typeface="Arial Narrow"/>
              </a:rPr>
              <a:t>Innovation.  Regional Collaboration.  Job Creation. </a:t>
            </a:r>
          </a:p>
        </p:txBody>
      </p:sp>
      <p:sp>
        <p:nvSpPr>
          <p:cNvPr id="14" name="TextBox 13"/>
          <p:cNvSpPr txBox="1">
            <a:spLocks noChangeArrowheads="1"/>
          </p:cNvSpPr>
          <p:nvPr/>
        </p:nvSpPr>
        <p:spPr bwMode="auto">
          <a:xfrm>
            <a:off x="761571" y="2432997"/>
            <a:ext cx="7570616" cy="2677656"/>
          </a:xfrm>
          <a:prstGeom prst="rect">
            <a:avLst/>
          </a:prstGeom>
          <a:noFill/>
          <a:ln w="9525">
            <a:noFill/>
            <a:miter lim="800000"/>
            <a:headEnd/>
            <a:tailEnd/>
          </a:ln>
        </p:spPr>
        <p:txBody>
          <a:bodyPr wrap="square" lIns="0" tIns="0" rIns="0" bIns="0">
            <a:spAutoFit/>
          </a:bodyPr>
          <a:lstStyle/>
          <a:p>
            <a:pPr marL="285750" indent="-285750">
              <a:spcAft>
                <a:spcPts val="1200"/>
              </a:spcAft>
              <a:buClr>
                <a:srgbClr val="DBD087"/>
              </a:buClr>
              <a:buFont typeface="Wingdings" pitchFamily="2" charset="2"/>
              <a:buChar char=""/>
            </a:pPr>
            <a:r>
              <a:rPr lang="en-US" dirty="0" smtClean="0">
                <a:solidFill>
                  <a:srgbClr val="162E5B"/>
                </a:solidFill>
                <a:latin typeface="+mn-lt"/>
              </a:rPr>
              <a:t>Demand for EDA investments continues to be greater than available resources.</a:t>
            </a:r>
          </a:p>
          <a:p>
            <a:pPr marL="285750" indent="-285750">
              <a:spcAft>
                <a:spcPts val="1200"/>
              </a:spcAft>
              <a:buClr>
                <a:srgbClr val="DBD087"/>
              </a:buClr>
              <a:buFont typeface="Wingdings" pitchFamily="2" charset="2"/>
              <a:buChar char=""/>
            </a:pPr>
            <a:r>
              <a:rPr lang="en-US" dirty="0" smtClean="0">
                <a:solidFill>
                  <a:srgbClr val="162E5B"/>
                </a:solidFill>
                <a:latin typeface="+mn-lt"/>
              </a:rPr>
              <a:t>From FY 2010 – FY 2014, EDA received a total of 2,820 competitive applications requesting approximately $2 billion in grant funding.</a:t>
            </a:r>
          </a:p>
          <a:p>
            <a:pPr marL="285750" indent="-285750">
              <a:spcAft>
                <a:spcPts val="1200"/>
              </a:spcAft>
              <a:buClr>
                <a:srgbClr val="DBD087"/>
              </a:buClr>
              <a:buFont typeface="Wingdings" pitchFamily="2" charset="2"/>
              <a:buChar char=""/>
            </a:pPr>
            <a:r>
              <a:rPr lang="en-US" dirty="0" smtClean="0">
                <a:solidFill>
                  <a:srgbClr val="162E5B"/>
                </a:solidFill>
                <a:latin typeface="+mn-lt"/>
              </a:rPr>
              <a:t>Of these, EDA only had the funding capacity to approve 1,826, totaling $900 million in grant funding.</a:t>
            </a:r>
            <a:endParaRPr lang="en-US" dirty="0">
              <a:solidFill>
                <a:srgbClr val="162E5B"/>
              </a:solidFill>
              <a:latin typeface="+mn-lt"/>
            </a:endParaRPr>
          </a:p>
          <a:p>
            <a:pPr marL="285750" indent="-285750">
              <a:spcAft>
                <a:spcPts val="1200"/>
              </a:spcAft>
              <a:buClr>
                <a:srgbClr val="DBD087"/>
              </a:buClr>
              <a:buFont typeface="Wingdings" pitchFamily="2" charset="2"/>
              <a:buChar char=""/>
            </a:pPr>
            <a:r>
              <a:rPr lang="en-US" dirty="0" smtClean="0">
                <a:solidFill>
                  <a:srgbClr val="162E5B"/>
                </a:solidFill>
                <a:latin typeface="+mn-lt"/>
              </a:rPr>
              <a:t>This left an unmet demand of 994 applications representing $1.1 billion in grant funding.</a:t>
            </a:r>
          </a:p>
        </p:txBody>
      </p:sp>
      <p:sp>
        <p:nvSpPr>
          <p:cNvPr id="15" name="TextBox 7"/>
          <p:cNvSpPr txBox="1">
            <a:spLocks noChangeArrowheads="1"/>
          </p:cNvSpPr>
          <p:nvPr/>
        </p:nvSpPr>
        <p:spPr bwMode="auto">
          <a:xfrm>
            <a:off x="415364" y="1586244"/>
            <a:ext cx="8313273" cy="461665"/>
          </a:xfrm>
          <a:prstGeom prst="rect">
            <a:avLst/>
          </a:prstGeom>
          <a:noFill/>
          <a:ln w="9525">
            <a:noFill/>
            <a:miter lim="800000"/>
            <a:headEnd/>
            <a:tailEnd/>
          </a:ln>
        </p:spPr>
        <p:txBody>
          <a:bodyPr wrap="square">
            <a:spAutoFit/>
          </a:bodyPr>
          <a:lstStyle/>
          <a:p>
            <a:r>
              <a:rPr lang="en-US" sz="2400" b="1" dirty="0" smtClean="0">
                <a:solidFill>
                  <a:srgbClr val="DBD087"/>
                </a:solidFill>
                <a:latin typeface="+mj-lt"/>
                <a:cs typeface="Arial" panose="020B0604020202020204" pitchFamily="34" charset="0"/>
              </a:rPr>
              <a:t>Strong Demand </a:t>
            </a:r>
            <a:r>
              <a:rPr lang="en-US" sz="2400" b="1" dirty="0">
                <a:solidFill>
                  <a:srgbClr val="DBD087"/>
                </a:solidFill>
                <a:latin typeface="+mj-lt"/>
                <a:cs typeface="Arial" panose="020B0604020202020204" pitchFamily="34" charset="0"/>
              </a:rPr>
              <a:t>for EDA </a:t>
            </a:r>
            <a:r>
              <a:rPr lang="en-US" sz="2400" b="1" dirty="0" smtClean="0">
                <a:solidFill>
                  <a:srgbClr val="DBD087"/>
                </a:solidFill>
                <a:latin typeface="+mj-lt"/>
                <a:cs typeface="Arial" panose="020B0604020202020204" pitchFamily="34" charset="0"/>
              </a:rPr>
              <a:t>Investments</a:t>
            </a:r>
            <a:endParaRPr lang="en-US" sz="2400" b="1" dirty="0">
              <a:solidFill>
                <a:srgbClr val="DBD087"/>
              </a:solidFill>
              <a:latin typeface="+mj-lt"/>
              <a:cs typeface="Arial" panose="020B0604020202020204" pitchFamily="34" charset="0"/>
            </a:endParaRPr>
          </a:p>
        </p:txBody>
      </p:sp>
    </p:spTree>
    <p:extLst>
      <p:ext uri="{BB962C8B-B14F-4D97-AF65-F5344CB8AC3E}">
        <p14:creationId xmlns:p14="http://schemas.microsoft.com/office/powerpoint/2010/main" val="40096241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322263" y="1485900"/>
            <a:ext cx="8328025" cy="769938"/>
          </a:xfrm>
          <a:prstGeom prst="rect">
            <a:avLst/>
          </a:prstGeom>
          <a:noFill/>
          <a:ln w="9525">
            <a:noFill/>
            <a:miter lim="800000"/>
            <a:headEnd/>
            <a:tailEnd/>
          </a:ln>
        </p:spPr>
        <p:txBody>
          <a:bodyPr lIns="0" tIns="0" rIns="0" bIns="0">
            <a:spAutoFit/>
          </a:bodyPr>
          <a:lstStyle/>
          <a:p>
            <a:pPr>
              <a:lnSpc>
                <a:spcPts val="3040"/>
              </a:lnSpc>
              <a:spcAft>
                <a:spcPts val="0"/>
              </a:spcAft>
              <a:defRPr/>
            </a:pPr>
            <a:r>
              <a:rPr lang="en-US" sz="2400" b="1" dirty="0">
                <a:solidFill>
                  <a:srgbClr val="DBD087"/>
                </a:solidFill>
                <a:latin typeface="+mj-lt"/>
                <a:ea typeface="ＭＳ Ｐゴシック" pitchFamily="-105" charset="-128"/>
                <a:cs typeface="Arial" pitchFamily="34" charset="0"/>
              </a:rPr>
              <a:t>EDA Helps Build a Foundation for Job Creation, Investment, and Improved Economic Prosperity </a:t>
            </a:r>
            <a:endParaRPr lang="en-US" sz="2800" b="1" dirty="0">
              <a:solidFill>
                <a:srgbClr val="DBD087"/>
              </a:solidFill>
              <a:latin typeface="+mj-lt"/>
              <a:ea typeface="ＭＳ Ｐゴシック" pitchFamily="-105" charset="-128"/>
              <a:cs typeface="ＭＳ Ｐゴシック" pitchFamily="-105" charset="-128"/>
            </a:endParaRPr>
          </a:p>
        </p:txBody>
      </p:sp>
      <p:sp>
        <p:nvSpPr>
          <p:cNvPr id="27651" name="TextBox 2"/>
          <p:cNvSpPr txBox="1">
            <a:spLocks noChangeArrowheads="1"/>
          </p:cNvSpPr>
          <p:nvPr/>
        </p:nvSpPr>
        <p:spPr bwMode="auto">
          <a:xfrm>
            <a:off x="727969" y="2394061"/>
            <a:ext cx="7652551"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ts val="600"/>
              </a:spcBef>
              <a:buFont typeface="Wingdings" pitchFamily="2" charset="2"/>
              <a:buChar char="Ø"/>
            </a:pPr>
            <a:r>
              <a:rPr lang="en-US" altLang="en-US" dirty="0">
                <a:solidFill>
                  <a:srgbClr val="003150"/>
                </a:solidFill>
                <a:latin typeface="Calibri" pitchFamily="34" charset="0"/>
              </a:rPr>
              <a:t>EDA is uniquely positioned to provide solutions to needs that aren’t met by other public and private sector resources.</a:t>
            </a:r>
          </a:p>
          <a:p>
            <a:pPr eaLnBrk="1" hangingPunct="1">
              <a:spcBef>
                <a:spcPts val="600"/>
              </a:spcBef>
              <a:buFont typeface="Wingdings" pitchFamily="2" charset="2"/>
              <a:buChar char="Ø"/>
            </a:pPr>
            <a:r>
              <a:rPr lang="en-US" altLang="en-US" dirty="0">
                <a:solidFill>
                  <a:srgbClr val="003150"/>
                </a:solidFill>
                <a:latin typeface="Calibri" pitchFamily="34" charset="0"/>
              </a:rPr>
              <a:t>EDA advances a proven approach – strategic and catalytic investments in regional innovation clusters, partnerships, and collaboration.</a:t>
            </a:r>
          </a:p>
          <a:p>
            <a:pPr eaLnBrk="1" hangingPunct="1">
              <a:spcBef>
                <a:spcPts val="600"/>
              </a:spcBef>
              <a:buFont typeface="Wingdings" pitchFamily="2" charset="2"/>
              <a:buChar char="Ø"/>
            </a:pPr>
            <a:r>
              <a:rPr lang="en-US" altLang="en-US" dirty="0">
                <a:solidFill>
                  <a:srgbClr val="003150"/>
                </a:solidFill>
                <a:latin typeface="Calibri" pitchFamily="34" charset="0"/>
              </a:rPr>
              <a:t>Through collaboration in DOC and USG, EDA is helping to support the President’s priorities.</a:t>
            </a:r>
          </a:p>
          <a:p>
            <a:pPr eaLnBrk="1" hangingPunct="1">
              <a:spcBef>
                <a:spcPts val="600"/>
              </a:spcBef>
              <a:buFont typeface="Wingdings" pitchFamily="2" charset="2"/>
              <a:buChar char="Ø"/>
            </a:pPr>
            <a:r>
              <a:rPr lang="en-US" altLang="en-US" dirty="0">
                <a:solidFill>
                  <a:srgbClr val="003150"/>
                </a:solidFill>
                <a:latin typeface="Calibri" pitchFamily="34" charset="0"/>
              </a:rPr>
              <a:t>In all our work, EDA drives smarter government, better ROI, and greater impact for communities.</a:t>
            </a:r>
          </a:p>
          <a:p>
            <a:pPr eaLnBrk="1" hangingPunct="1">
              <a:spcBef>
                <a:spcPts val="600"/>
              </a:spcBef>
              <a:buFont typeface="Wingdings" pitchFamily="2" charset="2"/>
              <a:buChar char="Ø"/>
            </a:pPr>
            <a:r>
              <a:rPr lang="en-US" altLang="en-US" dirty="0">
                <a:solidFill>
                  <a:srgbClr val="003150"/>
                </a:solidFill>
                <a:latin typeface="Calibri" pitchFamily="34" charset="0"/>
              </a:rPr>
              <a:t>With measurable outcomes, we achieve results in job creation and investment.</a:t>
            </a:r>
          </a:p>
        </p:txBody>
      </p:sp>
      <p:sp>
        <p:nvSpPr>
          <p:cNvPr id="4" name="TextBox 3"/>
          <p:cNvSpPr txBox="1"/>
          <p:nvPr/>
        </p:nvSpPr>
        <p:spPr>
          <a:xfrm>
            <a:off x="3468411" y="620862"/>
            <a:ext cx="5509666" cy="184666"/>
          </a:xfrm>
          <a:prstGeom prst="rect">
            <a:avLst/>
          </a:prstGeom>
          <a:noFill/>
        </p:spPr>
        <p:txBody>
          <a:bodyPr wrap="square" lIns="0" tIns="0" rIns="0" bIns="0">
            <a:spAutoFit/>
          </a:bodyPr>
          <a:lstStyle/>
          <a:p>
            <a:pPr>
              <a:spcAft>
                <a:spcPts val="600"/>
              </a:spcAft>
            </a:pPr>
            <a:r>
              <a:rPr lang="en-US" sz="1200" b="1" cap="all" spc="250" dirty="0" smtClean="0">
                <a:solidFill>
                  <a:schemeClr val="bg1"/>
                </a:solidFill>
                <a:latin typeface="Arial Narrow"/>
                <a:cs typeface="Arial Narrow"/>
              </a:rPr>
              <a:t>Innovation.  Regional Collaboration.  Job Creation. </a:t>
            </a:r>
          </a:p>
        </p:txBody>
      </p:sp>
    </p:spTree>
    <p:extLst>
      <p:ext uri="{BB962C8B-B14F-4D97-AF65-F5344CB8AC3E}">
        <p14:creationId xmlns:p14="http://schemas.microsoft.com/office/powerpoint/2010/main" val="5331380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960" y="1363104"/>
            <a:ext cx="8229600" cy="474574"/>
          </a:xfrm>
        </p:spPr>
        <p:txBody>
          <a:bodyPr/>
          <a:lstStyle/>
          <a:p>
            <a:pPr algn="l"/>
            <a:r>
              <a:rPr lang="en-US" sz="2400" b="1" dirty="0" smtClean="0">
                <a:solidFill>
                  <a:srgbClr val="DBD087"/>
                </a:solidFill>
              </a:rPr>
              <a:t>How EDA Works With Non-Profits</a:t>
            </a:r>
            <a:endParaRPr lang="en-US" sz="2400" b="1" dirty="0">
              <a:solidFill>
                <a:srgbClr val="DBD087"/>
              </a:solidFill>
            </a:endParaRPr>
          </a:p>
        </p:txBody>
      </p:sp>
      <p:sp>
        <p:nvSpPr>
          <p:cNvPr id="3" name="Content Placeholder 2"/>
          <p:cNvSpPr>
            <a:spLocks noGrp="1"/>
          </p:cNvSpPr>
          <p:nvPr>
            <p:ph idx="1"/>
          </p:nvPr>
        </p:nvSpPr>
        <p:spPr>
          <a:xfrm>
            <a:off x="457200" y="1837678"/>
            <a:ext cx="8229600" cy="4320903"/>
          </a:xfrm>
        </p:spPr>
        <p:txBody>
          <a:bodyPr/>
          <a:lstStyle/>
          <a:p>
            <a:pPr>
              <a:buFont typeface="Wingdings" panose="05000000000000000000" pitchFamily="2" charset="2"/>
              <a:buChar char="Ø"/>
            </a:pPr>
            <a:r>
              <a:rPr lang="en-US" sz="1800" u="sng" dirty="0" smtClean="0">
                <a:solidFill>
                  <a:srgbClr val="162E5B"/>
                </a:solidFill>
              </a:rPr>
              <a:t>Integration into your local community’s CEDS</a:t>
            </a:r>
          </a:p>
          <a:p>
            <a:pPr marL="742950" lvl="2" indent="-342900"/>
            <a:r>
              <a:rPr lang="en-US" sz="1800" dirty="0">
                <a:solidFill>
                  <a:srgbClr val="162E5B"/>
                </a:solidFill>
              </a:rPr>
              <a:t>EDA Comprehensive Economic Development Strategy (CEDS) Planning Grants: </a:t>
            </a:r>
            <a:r>
              <a:rPr lang="en-US" sz="1800" dirty="0" smtClean="0">
                <a:solidFill>
                  <a:srgbClr val="162E5B"/>
                </a:solidFill>
              </a:rPr>
              <a:t>The CEDS</a:t>
            </a:r>
            <a:r>
              <a:rPr lang="en-US" sz="1800" dirty="0">
                <a:solidFill>
                  <a:srgbClr val="162E5B"/>
                </a:solidFill>
              </a:rPr>
              <a:t> </a:t>
            </a:r>
            <a:r>
              <a:rPr lang="en-US" sz="1800" dirty="0" smtClean="0">
                <a:solidFill>
                  <a:srgbClr val="162E5B"/>
                </a:solidFill>
              </a:rPr>
              <a:t>process </a:t>
            </a:r>
            <a:r>
              <a:rPr lang="en-US" sz="1800" dirty="0">
                <a:solidFill>
                  <a:srgbClr val="162E5B"/>
                </a:solidFill>
              </a:rPr>
              <a:t>is designed to bring together the public and private sectors in the creation of an economic roadmap to diversify and strengthen regional economies. </a:t>
            </a:r>
            <a:endParaRPr lang="en-US" sz="1800" dirty="0" smtClean="0">
              <a:solidFill>
                <a:srgbClr val="162E5B"/>
              </a:solidFill>
            </a:endParaRPr>
          </a:p>
          <a:p>
            <a:pPr marL="1200150" lvl="3" indent="-342900"/>
            <a:r>
              <a:rPr lang="en-US" sz="1600" dirty="0" smtClean="0">
                <a:solidFill>
                  <a:srgbClr val="162E5B"/>
                </a:solidFill>
              </a:rPr>
              <a:t>The </a:t>
            </a:r>
            <a:r>
              <a:rPr lang="en-US" sz="1600" dirty="0">
                <a:solidFill>
                  <a:srgbClr val="162E5B"/>
                </a:solidFill>
              </a:rPr>
              <a:t>CEDS should analyze the regional economy and serve as a guide for establishing regional goals and objectives, developing and implementing a regional plan of action, and identifying investment priorities and funding sources. </a:t>
            </a:r>
            <a:endParaRPr lang="en-US" sz="1600" dirty="0" smtClean="0">
              <a:solidFill>
                <a:srgbClr val="162E5B"/>
              </a:solidFill>
            </a:endParaRPr>
          </a:p>
          <a:p>
            <a:pPr>
              <a:buFont typeface="Wingdings" panose="05000000000000000000" pitchFamily="2" charset="2"/>
              <a:buChar char="Ø"/>
            </a:pPr>
            <a:r>
              <a:rPr lang="en-US" sz="1800" u="sng" dirty="0" smtClean="0">
                <a:solidFill>
                  <a:srgbClr val="162E5B"/>
                </a:solidFill>
              </a:rPr>
              <a:t>EDA’s Funding Opportunities</a:t>
            </a:r>
          </a:p>
          <a:p>
            <a:pPr marL="742950" lvl="2" indent="-342900"/>
            <a:r>
              <a:rPr lang="en-US" sz="1800" dirty="0">
                <a:solidFill>
                  <a:srgbClr val="162E5B"/>
                </a:solidFill>
              </a:rPr>
              <a:t>Economic Development Assistance Programs (EDAP): EDA awards grants that assist community-based organizations create jobs, leverage private capital, encourage economic development, and strengthen America’s ability to compete in the global marketplace</a:t>
            </a:r>
            <a:r>
              <a:rPr lang="en-US" sz="1800" dirty="0" smtClean="0">
                <a:solidFill>
                  <a:srgbClr val="162E5B"/>
                </a:solidFill>
              </a:rPr>
              <a:t>.</a:t>
            </a:r>
          </a:p>
          <a:p>
            <a:pPr>
              <a:buFont typeface="Wingdings" panose="05000000000000000000" pitchFamily="2" charset="2"/>
              <a:buChar char="Ø"/>
            </a:pPr>
            <a:r>
              <a:rPr lang="en-US" sz="1800" u="sng" dirty="0" smtClean="0">
                <a:solidFill>
                  <a:srgbClr val="162E5B"/>
                </a:solidFill>
              </a:rPr>
              <a:t>Community Engagement and Outreach</a:t>
            </a:r>
          </a:p>
        </p:txBody>
      </p:sp>
      <p:sp>
        <p:nvSpPr>
          <p:cNvPr id="4" name="TextBox 3"/>
          <p:cNvSpPr txBox="1"/>
          <p:nvPr/>
        </p:nvSpPr>
        <p:spPr>
          <a:xfrm>
            <a:off x="3468411" y="620862"/>
            <a:ext cx="5509666" cy="184666"/>
          </a:xfrm>
          <a:prstGeom prst="rect">
            <a:avLst/>
          </a:prstGeom>
          <a:noFill/>
        </p:spPr>
        <p:txBody>
          <a:bodyPr wrap="square" lIns="0" tIns="0" rIns="0" bIns="0">
            <a:spAutoFit/>
          </a:bodyPr>
          <a:lstStyle/>
          <a:p>
            <a:pPr>
              <a:spcAft>
                <a:spcPts val="600"/>
              </a:spcAft>
            </a:pPr>
            <a:r>
              <a:rPr lang="en-US" sz="1200" b="1" cap="all" spc="250" dirty="0" smtClean="0">
                <a:solidFill>
                  <a:schemeClr val="bg1"/>
                </a:solidFill>
                <a:latin typeface="Arial Narrow"/>
                <a:cs typeface="Arial Narrow"/>
              </a:rPr>
              <a:t>Innovation.  Regional Collaboration.  Job Creation. </a:t>
            </a:r>
          </a:p>
        </p:txBody>
      </p:sp>
    </p:spTree>
    <p:extLst>
      <p:ext uri="{BB962C8B-B14F-4D97-AF65-F5344CB8AC3E}">
        <p14:creationId xmlns:p14="http://schemas.microsoft.com/office/powerpoint/2010/main" val="4347343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07975" y="1466907"/>
            <a:ext cx="2810277" cy="430887"/>
          </a:xfrm>
          <a:prstGeom prst="rect">
            <a:avLst/>
          </a:prstGeom>
          <a:noFill/>
        </p:spPr>
        <p:txBody>
          <a:bodyPr wrap="square" lIns="0" tIns="0" rIns="0" bIns="0">
            <a:spAutoFit/>
          </a:bodyPr>
          <a:lstStyle/>
          <a:p>
            <a:pPr fontAlgn="auto">
              <a:spcBef>
                <a:spcPts val="0"/>
              </a:spcBef>
              <a:spcAft>
                <a:spcPts val="300"/>
              </a:spcAft>
              <a:defRPr/>
            </a:pPr>
            <a:r>
              <a:rPr lang="en-US" sz="2800" dirty="0" smtClean="0">
                <a:solidFill>
                  <a:srgbClr val="DBD087"/>
                </a:solidFill>
                <a:latin typeface="+mj-lt"/>
              </a:rPr>
              <a:t>Project Example</a:t>
            </a:r>
            <a:endParaRPr lang="en-US" sz="2800" b="1" dirty="0">
              <a:solidFill>
                <a:srgbClr val="DBD087"/>
              </a:solidFill>
              <a:latin typeface="+mj-lt"/>
            </a:endParaRPr>
          </a:p>
        </p:txBody>
      </p:sp>
      <p:sp>
        <p:nvSpPr>
          <p:cNvPr id="14" name="TextBox 13"/>
          <p:cNvSpPr txBox="1">
            <a:spLocks noChangeArrowheads="1"/>
          </p:cNvSpPr>
          <p:nvPr/>
        </p:nvSpPr>
        <p:spPr bwMode="auto">
          <a:xfrm>
            <a:off x="612775" y="2472373"/>
            <a:ext cx="4786538" cy="3693319"/>
          </a:xfrm>
          <a:prstGeom prst="rect">
            <a:avLst/>
          </a:prstGeom>
          <a:noFill/>
          <a:ln w="9525">
            <a:noFill/>
            <a:miter lim="800000"/>
            <a:headEnd/>
            <a:tailEnd/>
          </a:ln>
        </p:spPr>
        <p:txBody>
          <a:bodyPr wrap="square" lIns="0" tIns="0" rIns="0" bIns="0">
            <a:prstTxWarp prst="textNoShape">
              <a:avLst/>
            </a:prstTxWarp>
            <a:spAutoFit/>
          </a:bodyPr>
          <a:lstStyle/>
          <a:p>
            <a:pPr marL="285750" indent="-285750">
              <a:buFont typeface="Arial" pitchFamily="34" charset="0"/>
              <a:buChar char="•"/>
            </a:pPr>
            <a:r>
              <a:rPr lang="en-US" sz="1600" dirty="0">
                <a:solidFill>
                  <a:srgbClr val="162E5B"/>
                </a:solidFill>
                <a:latin typeface="+mn-lt"/>
              </a:rPr>
              <a:t>In 2014, EDA invested $2,500,000  to Operation HOPE to </a:t>
            </a:r>
            <a:r>
              <a:rPr lang="en-US" sz="1600" dirty="0" smtClean="0">
                <a:solidFill>
                  <a:srgbClr val="162E5B"/>
                </a:solidFill>
                <a:latin typeface="+mn-lt"/>
              </a:rPr>
              <a:t>support the </a:t>
            </a:r>
            <a:r>
              <a:rPr lang="en-US" sz="1600" dirty="0">
                <a:solidFill>
                  <a:srgbClr val="162E5B"/>
                </a:solidFill>
                <a:latin typeface="+mn-lt"/>
              </a:rPr>
              <a:t>“Inside Small Business Empowerment Initiative” (SBEI).</a:t>
            </a:r>
          </a:p>
          <a:p>
            <a:pPr marL="285750" indent="-285750">
              <a:buFont typeface="Arial" pitchFamily="34" charset="0"/>
              <a:buChar char="•"/>
            </a:pPr>
            <a:endParaRPr lang="en-US" sz="1600" dirty="0">
              <a:solidFill>
                <a:srgbClr val="162E5B"/>
              </a:solidFill>
              <a:latin typeface="+mn-lt"/>
            </a:endParaRPr>
          </a:p>
          <a:p>
            <a:pPr marL="285750" indent="-285750">
              <a:buFont typeface="Arial" pitchFamily="34" charset="0"/>
              <a:buChar char="•"/>
            </a:pPr>
            <a:r>
              <a:rPr lang="en-US" sz="1600" dirty="0">
                <a:solidFill>
                  <a:srgbClr val="162E5B"/>
                </a:solidFill>
                <a:latin typeface="+mn-lt"/>
              </a:rPr>
              <a:t>This SBEI initiative aims to assist 3,000 small business owners and create 600 new small businesses in nine states and the District of Columbia. </a:t>
            </a:r>
            <a:endParaRPr lang="en-US" sz="1600" dirty="0" smtClean="0">
              <a:solidFill>
                <a:srgbClr val="162E5B"/>
              </a:solidFill>
              <a:latin typeface="+mn-lt"/>
            </a:endParaRPr>
          </a:p>
          <a:p>
            <a:endParaRPr lang="en-US" sz="1600" dirty="0" smtClean="0">
              <a:solidFill>
                <a:srgbClr val="162E5B"/>
              </a:solidFill>
              <a:latin typeface="+mn-lt"/>
            </a:endParaRPr>
          </a:p>
          <a:p>
            <a:pPr marL="285750" indent="-285750">
              <a:buFont typeface="Arial" pitchFamily="34" charset="0"/>
              <a:buChar char="•"/>
            </a:pPr>
            <a:r>
              <a:rPr lang="en-US" sz="1600" dirty="0" smtClean="0">
                <a:solidFill>
                  <a:srgbClr val="162E5B"/>
                </a:solidFill>
                <a:latin typeface="+mn-lt"/>
              </a:rPr>
              <a:t>SBEI </a:t>
            </a:r>
            <a:r>
              <a:rPr lang="en-US" sz="1600" dirty="0">
                <a:solidFill>
                  <a:srgbClr val="162E5B"/>
                </a:solidFill>
                <a:latin typeface="+mn-lt"/>
              </a:rPr>
              <a:t>plans to enroll 4,500 participants in credit and money management and educate 6,000 participants through their Small Business Workshops. The initiative further seeks to graduate 600 entrepreneurs from their new training programs.</a:t>
            </a:r>
          </a:p>
          <a:p>
            <a:pPr marL="285750" indent="-285750">
              <a:buFont typeface="Arial" pitchFamily="34" charset="0"/>
              <a:buChar char="•"/>
            </a:pPr>
            <a:endParaRPr lang="en-US" sz="1600" dirty="0">
              <a:solidFill>
                <a:srgbClr val="162E5B"/>
              </a:solidFill>
              <a:latin typeface="+mn-lt"/>
            </a:endParaRPr>
          </a:p>
          <a:p>
            <a:endParaRPr lang="en-US" sz="1600" dirty="0">
              <a:solidFill>
                <a:srgbClr val="162E5B"/>
              </a:solidFill>
              <a:latin typeface="+mn-lt"/>
            </a:endParaRPr>
          </a:p>
        </p:txBody>
      </p:sp>
      <p:sp>
        <p:nvSpPr>
          <p:cNvPr id="7" name="TextBox 8"/>
          <p:cNvSpPr txBox="1">
            <a:spLocks noChangeArrowheads="1"/>
          </p:cNvSpPr>
          <p:nvPr/>
        </p:nvSpPr>
        <p:spPr bwMode="auto">
          <a:xfrm>
            <a:off x="724624" y="1922767"/>
            <a:ext cx="2281420" cy="369332"/>
          </a:xfrm>
          <a:prstGeom prst="rect">
            <a:avLst/>
          </a:prstGeom>
          <a:noFill/>
          <a:ln w="9525">
            <a:noFill/>
            <a:miter lim="800000"/>
            <a:headEnd/>
            <a:tailEnd/>
          </a:ln>
        </p:spPr>
        <p:txBody>
          <a:bodyPr wrap="square" lIns="0" tIns="0" rIns="0" bIns="0">
            <a:prstTxWarp prst="textNoShape">
              <a:avLst/>
            </a:prstTxWarp>
            <a:spAutoFit/>
          </a:bodyPr>
          <a:lstStyle/>
          <a:p>
            <a:r>
              <a:rPr lang="en-US" sz="2400" dirty="0" smtClean="0">
                <a:solidFill>
                  <a:schemeClr val="bg1"/>
                </a:solidFill>
                <a:latin typeface="+mn-lt"/>
              </a:rPr>
              <a:t>Operation HOPE</a:t>
            </a:r>
            <a:endParaRPr lang="en-US" sz="2400" dirty="0">
              <a:solidFill>
                <a:schemeClr val="bg1"/>
              </a:solidFill>
              <a:latin typeface="+mn-lt"/>
            </a:endParaRPr>
          </a:p>
        </p:txBody>
      </p:sp>
      <p:sp>
        <p:nvSpPr>
          <p:cNvPr id="3" name="AutoShape 2" descr="Image result for eda operation hop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Image result for eda operation hop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http://www.operationhope.org/blog/wp-content/uploads/2011/03/SM-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0182" y="2760121"/>
            <a:ext cx="2256337" cy="225633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3468411" y="620862"/>
            <a:ext cx="5509666" cy="184666"/>
          </a:xfrm>
          <a:prstGeom prst="rect">
            <a:avLst/>
          </a:prstGeom>
          <a:noFill/>
        </p:spPr>
        <p:txBody>
          <a:bodyPr wrap="square" lIns="0" tIns="0" rIns="0" bIns="0">
            <a:spAutoFit/>
          </a:bodyPr>
          <a:lstStyle/>
          <a:p>
            <a:pPr>
              <a:spcAft>
                <a:spcPts val="600"/>
              </a:spcAft>
            </a:pPr>
            <a:r>
              <a:rPr lang="en-US" sz="1200" b="1" cap="all" spc="250" dirty="0" smtClean="0">
                <a:solidFill>
                  <a:schemeClr val="bg1"/>
                </a:solidFill>
                <a:latin typeface="Arial Narrow"/>
                <a:cs typeface="Arial Narrow"/>
              </a:rPr>
              <a:t>Innovation.  Regional Collaboration.  Job Creation. </a:t>
            </a:r>
          </a:p>
        </p:txBody>
      </p:sp>
    </p:spTree>
    <p:extLst>
      <p:ext uri="{BB962C8B-B14F-4D97-AF65-F5344CB8AC3E}">
        <p14:creationId xmlns:p14="http://schemas.microsoft.com/office/powerpoint/2010/main" val="4027742949"/>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a:spLocks noChangeArrowheads="1"/>
          </p:cNvSpPr>
          <p:nvPr/>
        </p:nvSpPr>
        <p:spPr bwMode="auto">
          <a:xfrm>
            <a:off x="518570" y="2489466"/>
            <a:ext cx="6139682" cy="3785652"/>
          </a:xfrm>
          <a:prstGeom prst="rect">
            <a:avLst/>
          </a:prstGeom>
          <a:noFill/>
          <a:ln w="9525">
            <a:noFill/>
            <a:miter lim="800000"/>
            <a:headEnd/>
            <a:tailEnd/>
          </a:ln>
        </p:spPr>
        <p:txBody>
          <a:bodyPr wrap="square" lIns="0" tIns="0" rIns="0" bIns="0">
            <a:prstTxWarp prst="textNoShape">
              <a:avLst/>
            </a:prstTxWarp>
            <a:spAutoFit/>
          </a:bodyPr>
          <a:lstStyle/>
          <a:p>
            <a:pPr marL="342900" indent="-342900">
              <a:buFont typeface="Arial" pitchFamily="34" charset="0"/>
              <a:buChar char="•"/>
            </a:pPr>
            <a:r>
              <a:rPr lang="en-US" sz="1600" dirty="0">
                <a:solidFill>
                  <a:srgbClr val="162E5B"/>
                </a:solidFill>
                <a:latin typeface="+mn-lt"/>
              </a:rPr>
              <a:t>In 2009, EDA invested $800,000 to create the IDEA CORPS program, matching visiting MBA students with local entrepreneurs and start-up companies to provide technical assistance and business assessment </a:t>
            </a:r>
            <a:r>
              <a:rPr lang="en-US" sz="1600" dirty="0" smtClean="0">
                <a:solidFill>
                  <a:srgbClr val="162E5B"/>
                </a:solidFill>
                <a:latin typeface="+mn-lt"/>
              </a:rPr>
              <a:t>assistance.</a:t>
            </a:r>
          </a:p>
          <a:p>
            <a:pPr marL="342900" indent="-342900">
              <a:buFont typeface="Arial" pitchFamily="34" charset="0"/>
              <a:buChar char="•"/>
            </a:pPr>
            <a:endParaRPr lang="en-US" sz="1000" dirty="0" smtClean="0">
              <a:solidFill>
                <a:srgbClr val="162E5B"/>
              </a:solidFill>
              <a:latin typeface="+mn-lt"/>
            </a:endParaRPr>
          </a:p>
          <a:p>
            <a:pPr marL="342900" indent="-342900">
              <a:buFont typeface="Arial" pitchFamily="34" charset="0"/>
              <a:buChar char="•"/>
            </a:pPr>
            <a:r>
              <a:rPr lang="en-US" sz="1600" dirty="0" smtClean="0">
                <a:solidFill>
                  <a:srgbClr val="162E5B"/>
                </a:solidFill>
                <a:latin typeface="+mn-lt"/>
              </a:rPr>
              <a:t>In </a:t>
            </a:r>
            <a:r>
              <a:rPr lang="en-US" sz="1600" dirty="0">
                <a:solidFill>
                  <a:srgbClr val="162E5B"/>
                </a:solidFill>
                <a:latin typeface="+mn-lt"/>
              </a:rPr>
              <a:t>2011, EDA invested $400,000 to help accelerate and strengthen New Orleans' entrepreneurial ecosystem by implementing a multidisciplinary curriculum at the undergraduate and practitioner levels, connecting IDEA CORPS to academic, tech transfer and business acceleration partners, and scaling the New Orleans Entrepreneurial Week into a regional innovation challenge</a:t>
            </a:r>
            <a:r>
              <a:rPr lang="en-US" sz="1600" dirty="0" smtClean="0">
                <a:solidFill>
                  <a:srgbClr val="162E5B"/>
                </a:solidFill>
                <a:latin typeface="+mn-lt"/>
              </a:rPr>
              <a:t>.</a:t>
            </a:r>
          </a:p>
          <a:p>
            <a:pPr marL="342900" indent="-342900">
              <a:buFont typeface="Arial" pitchFamily="34" charset="0"/>
              <a:buChar char="•"/>
            </a:pPr>
            <a:endParaRPr lang="en-US" sz="1000" dirty="0">
              <a:solidFill>
                <a:srgbClr val="162E5B"/>
              </a:solidFill>
              <a:latin typeface="+mn-lt"/>
            </a:endParaRPr>
          </a:p>
          <a:p>
            <a:pPr marL="285750" indent="-285750">
              <a:buFont typeface="Arial" pitchFamily="34" charset="0"/>
              <a:buChar char="•"/>
            </a:pPr>
            <a:r>
              <a:rPr lang="en-US" sz="1600" dirty="0">
                <a:solidFill>
                  <a:srgbClr val="162E5B"/>
                </a:solidFill>
                <a:latin typeface="+mn-lt"/>
              </a:rPr>
              <a:t>To ensure the sustainability of this project, Idea Village will complete a five-year strategic plan to guide current and future efforts to strengthen the entrepreneurial environment in New Orleans.</a:t>
            </a:r>
            <a:endParaRPr lang="en-US" sz="1600" dirty="0" smtClean="0">
              <a:solidFill>
                <a:srgbClr val="162E5B"/>
              </a:solidFill>
              <a:latin typeface="+mn-lt"/>
            </a:endParaRPr>
          </a:p>
          <a:p>
            <a:pPr marL="285750" indent="-285750">
              <a:buFont typeface="Arial" pitchFamily="34" charset="0"/>
              <a:buChar char="•"/>
            </a:pPr>
            <a:endParaRPr lang="en-US" sz="1600" dirty="0" smtClean="0">
              <a:solidFill>
                <a:srgbClr val="162E5B"/>
              </a:solidFill>
              <a:latin typeface="+mn-lt"/>
            </a:endParaRPr>
          </a:p>
        </p:txBody>
      </p:sp>
      <p:sp>
        <p:nvSpPr>
          <p:cNvPr id="7" name="TextBox 8"/>
          <p:cNvSpPr txBox="1">
            <a:spLocks noChangeArrowheads="1"/>
          </p:cNvSpPr>
          <p:nvPr/>
        </p:nvSpPr>
        <p:spPr bwMode="auto">
          <a:xfrm>
            <a:off x="773356" y="2024465"/>
            <a:ext cx="5449888" cy="300339"/>
          </a:xfrm>
          <a:prstGeom prst="rect">
            <a:avLst/>
          </a:prstGeom>
          <a:noFill/>
          <a:ln w="9525">
            <a:noFill/>
            <a:miter lim="800000"/>
            <a:headEnd/>
            <a:tailEnd/>
          </a:ln>
        </p:spPr>
        <p:txBody>
          <a:bodyPr lIns="0" tIns="0" rIns="0" bIns="0">
            <a:prstTxWarp prst="textNoShape">
              <a:avLst/>
            </a:prstTxWarp>
            <a:spAutoFit/>
          </a:bodyPr>
          <a:lstStyle/>
          <a:p>
            <a:pPr>
              <a:lnSpc>
                <a:spcPts val="2325"/>
              </a:lnSpc>
              <a:defRPr/>
            </a:pPr>
            <a:r>
              <a:rPr lang="en-US" sz="2400" dirty="0" smtClean="0">
                <a:solidFill>
                  <a:schemeClr val="bg1"/>
                </a:solidFill>
                <a:latin typeface="+mn-lt"/>
              </a:rPr>
              <a:t>IDEA Village</a:t>
            </a:r>
            <a:endParaRPr lang="en-US" sz="2000" spc="60" dirty="0">
              <a:solidFill>
                <a:schemeClr val="bg1"/>
              </a:solidFill>
              <a:latin typeface="Georgia" pitchFamily="18" charset="0"/>
              <a:ea typeface="ＭＳ Ｐゴシック" pitchFamily="-109" charset="-128"/>
              <a:cs typeface="ＭＳ Ｐゴシック" pitchFamily="-109" charset="-128"/>
            </a:endParaRPr>
          </a:p>
        </p:txBody>
      </p:sp>
      <p:grpSp>
        <p:nvGrpSpPr>
          <p:cNvPr id="2" name="Group 1"/>
          <p:cNvGrpSpPr/>
          <p:nvPr/>
        </p:nvGrpSpPr>
        <p:grpSpPr>
          <a:xfrm>
            <a:off x="6846343" y="3106685"/>
            <a:ext cx="1729486" cy="1989829"/>
            <a:chOff x="6846343" y="1917965"/>
            <a:chExt cx="1729486" cy="1989829"/>
          </a:xfrm>
        </p:grpSpPr>
        <p:pic>
          <p:nvPicPr>
            <p:cNvPr id="1026" name="Picture 2" descr="image descrip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6343" y="2685625"/>
              <a:ext cx="1242875" cy="122216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he idea vill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6343" y="1917965"/>
              <a:ext cx="1729486" cy="571501"/>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TextBox 8"/>
          <p:cNvSpPr txBox="1"/>
          <p:nvPr/>
        </p:nvSpPr>
        <p:spPr>
          <a:xfrm>
            <a:off x="396751" y="1511247"/>
            <a:ext cx="2810277" cy="430887"/>
          </a:xfrm>
          <a:prstGeom prst="rect">
            <a:avLst/>
          </a:prstGeom>
          <a:noFill/>
        </p:spPr>
        <p:txBody>
          <a:bodyPr wrap="square" lIns="0" tIns="0" rIns="0" bIns="0">
            <a:spAutoFit/>
          </a:bodyPr>
          <a:lstStyle/>
          <a:p>
            <a:pPr fontAlgn="auto">
              <a:spcBef>
                <a:spcPts val="0"/>
              </a:spcBef>
              <a:spcAft>
                <a:spcPts val="300"/>
              </a:spcAft>
              <a:defRPr/>
            </a:pPr>
            <a:r>
              <a:rPr lang="en-US" sz="2800" dirty="0" smtClean="0">
                <a:solidFill>
                  <a:srgbClr val="DBD087"/>
                </a:solidFill>
                <a:latin typeface="+mj-lt"/>
              </a:rPr>
              <a:t>Project Example</a:t>
            </a:r>
            <a:endParaRPr lang="en-US" sz="2800" b="1" dirty="0">
              <a:solidFill>
                <a:srgbClr val="DBD087"/>
              </a:solidFill>
              <a:latin typeface="+mj-lt"/>
            </a:endParaRPr>
          </a:p>
        </p:txBody>
      </p:sp>
      <p:sp>
        <p:nvSpPr>
          <p:cNvPr id="10" name="TextBox 9"/>
          <p:cNvSpPr txBox="1"/>
          <p:nvPr/>
        </p:nvSpPr>
        <p:spPr>
          <a:xfrm>
            <a:off x="3468411" y="620862"/>
            <a:ext cx="5509666" cy="184666"/>
          </a:xfrm>
          <a:prstGeom prst="rect">
            <a:avLst/>
          </a:prstGeom>
          <a:noFill/>
        </p:spPr>
        <p:txBody>
          <a:bodyPr wrap="square" lIns="0" tIns="0" rIns="0" bIns="0">
            <a:spAutoFit/>
          </a:bodyPr>
          <a:lstStyle/>
          <a:p>
            <a:pPr>
              <a:spcAft>
                <a:spcPts val="600"/>
              </a:spcAft>
            </a:pPr>
            <a:r>
              <a:rPr lang="en-US" sz="1200" b="1" cap="all" spc="250" dirty="0" smtClean="0">
                <a:solidFill>
                  <a:schemeClr val="bg1"/>
                </a:solidFill>
                <a:latin typeface="Arial Narrow"/>
                <a:cs typeface="Arial Narrow"/>
              </a:rPr>
              <a:t>Innovation.  Regional Collaboration.  Job Creation. </a:t>
            </a:r>
          </a:p>
        </p:txBody>
      </p:sp>
    </p:spTree>
    <p:extLst>
      <p:ext uri="{BB962C8B-B14F-4D97-AF65-F5344CB8AC3E}">
        <p14:creationId xmlns:p14="http://schemas.microsoft.com/office/powerpoint/2010/main" val="3872911431"/>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a:spLocks noChangeArrowheads="1"/>
          </p:cNvSpPr>
          <p:nvPr/>
        </p:nvSpPr>
        <p:spPr bwMode="auto">
          <a:xfrm>
            <a:off x="0" y="4081147"/>
            <a:ext cx="9144000" cy="615553"/>
          </a:xfrm>
          <a:prstGeom prst="rect">
            <a:avLst/>
          </a:prstGeom>
          <a:gradFill rotWithShape="1">
            <a:gsLst>
              <a:gs pos="0">
                <a:srgbClr val="C4BD97"/>
              </a:gs>
              <a:gs pos="100000">
                <a:srgbClr val="FFFFFF"/>
              </a:gs>
            </a:gsLst>
            <a:lin ang="0" scaled="1"/>
          </a:gradFill>
          <a:ln w="9525">
            <a:noFill/>
            <a:miter lim="800000"/>
            <a:headEnd/>
            <a:tailEnd/>
          </a:ln>
          <a:effectLst>
            <a:outerShdw blurRad="63500" dist="20000" dir="5400000" rotWithShape="0">
              <a:srgbClr val="000000">
                <a:alpha val="37999"/>
              </a:srgbClr>
            </a:outerShdw>
          </a:effectLst>
        </p:spPr>
        <p:txBody>
          <a:bodyPr wrap="square" tIns="91440" bIns="91440" anchor="ctr">
            <a:spAutoFit/>
          </a:bodyPr>
          <a:lstStyle/>
          <a:p>
            <a:pPr algn="ctr">
              <a:spcAft>
                <a:spcPts val="600"/>
              </a:spcAft>
              <a:defRPr/>
            </a:pPr>
            <a:r>
              <a:rPr lang="en-US" sz="2800" b="1" spc="140" dirty="0" smtClean="0">
                <a:solidFill>
                  <a:srgbClr val="1A3468"/>
                </a:solidFill>
                <a:latin typeface="+mj-lt"/>
                <a:ea typeface="ＭＳ Ｐゴシック" pitchFamily="-109" charset="-128"/>
                <a:cs typeface="ＭＳ Ｐゴシック" pitchFamily="-109" charset="-128"/>
              </a:rPr>
              <a:t>Thank you.</a:t>
            </a:r>
          </a:p>
        </p:txBody>
      </p:sp>
      <p:pic>
        <p:nvPicPr>
          <p:cNvPr id="14" name="Picture 13" descr="EDA_Seal_Logo.png"/>
          <p:cNvPicPr>
            <a:picLocks noChangeAspect="1"/>
          </p:cNvPicPr>
          <p:nvPr/>
        </p:nvPicPr>
        <p:blipFill>
          <a:blip r:embed="rId3"/>
          <a:srcRect/>
          <a:stretch>
            <a:fillRect/>
          </a:stretch>
        </p:blipFill>
        <p:spPr bwMode="auto">
          <a:xfrm>
            <a:off x="3550282" y="1862491"/>
            <a:ext cx="1871669" cy="1872847"/>
          </a:xfrm>
          <a:prstGeom prst="rect">
            <a:avLst/>
          </a:prstGeom>
          <a:noFill/>
          <a:ln w="9525">
            <a:noFill/>
            <a:miter lim="800000"/>
            <a:headEnd/>
            <a:tailEnd/>
          </a:ln>
        </p:spPr>
      </p:pic>
      <p:sp>
        <p:nvSpPr>
          <p:cNvPr id="2" name="Rectangle 1"/>
          <p:cNvSpPr/>
          <p:nvPr/>
        </p:nvSpPr>
        <p:spPr>
          <a:xfrm>
            <a:off x="3183133" y="5388318"/>
            <a:ext cx="2960619" cy="646331"/>
          </a:xfrm>
          <a:prstGeom prst="rect">
            <a:avLst/>
          </a:prstGeom>
        </p:spPr>
        <p:txBody>
          <a:bodyPr wrap="none">
            <a:spAutoFit/>
          </a:bodyPr>
          <a:lstStyle/>
          <a:p>
            <a:pPr algn="ctr">
              <a:spcAft>
                <a:spcPts val="600"/>
              </a:spcAft>
              <a:defRPr/>
            </a:pPr>
            <a:r>
              <a:rPr lang="en-US" sz="3600" b="1" dirty="0">
                <a:solidFill>
                  <a:srgbClr val="1A3468"/>
                </a:solidFill>
                <a:latin typeface="+mj-lt"/>
                <a:ea typeface="ＭＳ Ｐゴシック" pitchFamily="-105" charset="-128"/>
                <a:cs typeface="Times New Roman" pitchFamily="18" charset="0"/>
              </a:rPr>
              <a:t>www.eda.gov</a:t>
            </a:r>
            <a:r>
              <a:rPr lang="en-US" sz="3600" b="1" spc="140" dirty="0">
                <a:solidFill>
                  <a:srgbClr val="1A3468"/>
                </a:solidFill>
                <a:latin typeface="+mj-lt"/>
                <a:ea typeface="ＭＳ Ｐゴシック" pitchFamily="-109" charset="-128"/>
                <a:cs typeface="ＭＳ Ｐゴシック" pitchFamily="-109" charset="-128"/>
              </a:rPr>
              <a:t> </a:t>
            </a:r>
          </a:p>
        </p:txBody>
      </p:sp>
      <p:sp>
        <p:nvSpPr>
          <p:cNvPr id="5" name="TextBox 4"/>
          <p:cNvSpPr txBox="1"/>
          <p:nvPr/>
        </p:nvSpPr>
        <p:spPr>
          <a:xfrm>
            <a:off x="3468411" y="620862"/>
            <a:ext cx="5509666" cy="184666"/>
          </a:xfrm>
          <a:prstGeom prst="rect">
            <a:avLst/>
          </a:prstGeom>
          <a:noFill/>
        </p:spPr>
        <p:txBody>
          <a:bodyPr wrap="square" lIns="0" tIns="0" rIns="0" bIns="0">
            <a:spAutoFit/>
          </a:bodyPr>
          <a:lstStyle/>
          <a:p>
            <a:pPr>
              <a:spcAft>
                <a:spcPts val="600"/>
              </a:spcAft>
            </a:pPr>
            <a:r>
              <a:rPr lang="en-US" sz="1200" b="1" cap="all" spc="250" dirty="0" smtClean="0">
                <a:solidFill>
                  <a:schemeClr val="bg1"/>
                </a:solidFill>
                <a:latin typeface="Arial Narrow"/>
                <a:cs typeface="Arial Narrow"/>
              </a:rPr>
              <a:t>Innovation.  Regional Collaboration.  Job Creation. </a:t>
            </a:r>
          </a:p>
        </p:txBody>
      </p:sp>
    </p:spTree>
    <p:extLst>
      <p:ext uri="{BB962C8B-B14F-4D97-AF65-F5344CB8AC3E}">
        <p14:creationId xmlns:p14="http://schemas.microsoft.com/office/powerpoint/2010/main" val="23087966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0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left)">
                                      <p:cBhvr>
                                        <p:cTn id="10"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8553" y="1755198"/>
            <a:ext cx="2895190" cy="523220"/>
          </a:xfrm>
          <a:prstGeom prst="rect">
            <a:avLst/>
          </a:prstGeom>
          <a:noFill/>
        </p:spPr>
        <p:txBody>
          <a:bodyPr wrap="square">
            <a:spAutoFit/>
          </a:bodyPr>
          <a:lstStyle/>
          <a:p>
            <a:pPr algn="ctr">
              <a:defRPr/>
            </a:pPr>
            <a:r>
              <a:rPr lang="en-US" sz="2800" b="1" dirty="0" smtClean="0">
                <a:latin typeface="+mn-lt"/>
                <a:ea typeface="ＭＳ Ｐゴシック" pitchFamily="-105" charset="-128"/>
                <a:cs typeface="ＭＳ Ｐゴシック" pitchFamily="-105" charset="-128"/>
              </a:rPr>
              <a:t>Melissa Rogers</a:t>
            </a:r>
            <a:endParaRPr lang="en-US" sz="2800" b="1" dirty="0">
              <a:latin typeface="+mn-lt"/>
              <a:ea typeface="ＭＳ Ｐゴシック" pitchFamily="-105" charset="-128"/>
              <a:cs typeface="ＭＳ Ｐゴシック" pitchFamily="-105" charset="-128"/>
            </a:endParaRPr>
          </a:p>
        </p:txBody>
      </p:sp>
      <p:sp>
        <p:nvSpPr>
          <p:cNvPr id="5" name="TextBox 4"/>
          <p:cNvSpPr txBox="1"/>
          <p:nvPr/>
        </p:nvSpPr>
        <p:spPr>
          <a:xfrm>
            <a:off x="3307146" y="620862"/>
            <a:ext cx="5928293" cy="369332"/>
          </a:xfrm>
          <a:prstGeom prst="rect">
            <a:avLst/>
          </a:prstGeom>
          <a:noFill/>
        </p:spPr>
        <p:txBody>
          <a:bodyPr wrap="square" lIns="0" tIns="0" rIns="0" bIns="0">
            <a:spAutoFit/>
          </a:bodyPr>
          <a:lstStyle/>
          <a:p>
            <a:pPr>
              <a:spcAft>
                <a:spcPts val="600"/>
              </a:spcAft>
            </a:pPr>
            <a:r>
              <a:rPr lang="en-US" sz="1200" b="1" cap="all" spc="250" dirty="0" smtClean="0">
                <a:solidFill>
                  <a:schemeClr val="bg1"/>
                </a:solidFill>
                <a:latin typeface="Calibri (Body)"/>
                <a:cs typeface="Arial Narrow"/>
              </a:rPr>
              <a:t>White House OFFICE of Faith-based and Neighborhood Partnerships</a:t>
            </a:r>
          </a:p>
        </p:txBody>
      </p:sp>
      <p:pic>
        <p:nvPicPr>
          <p:cNvPr id="1026" name="Picture 2" descr="http://i.huffpost.com/gen/1036295/images/o-MELISSA-ROGERS-faceboo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484" y="2431159"/>
            <a:ext cx="1807044" cy="271644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18554" y="5174845"/>
            <a:ext cx="2895189" cy="1323439"/>
          </a:xfrm>
          <a:prstGeom prst="rect">
            <a:avLst/>
          </a:prstGeom>
          <a:noFill/>
        </p:spPr>
        <p:txBody>
          <a:bodyPr wrap="square" rtlCol="0">
            <a:spAutoFit/>
          </a:bodyPr>
          <a:lstStyle/>
          <a:p>
            <a:r>
              <a:rPr lang="en-US" sz="1600" b="1" i="1" dirty="0"/>
              <a:t>Special Assistant to the President and Executive Director of the White House Office of Faith-based and Neighborhood Partnerships</a:t>
            </a:r>
            <a:endParaRPr lang="en-US" sz="1600" i="1" dirty="0"/>
          </a:p>
        </p:txBody>
      </p:sp>
      <p:sp>
        <p:nvSpPr>
          <p:cNvPr id="3" name="TextBox 2"/>
          <p:cNvSpPr txBox="1"/>
          <p:nvPr/>
        </p:nvSpPr>
        <p:spPr>
          <a:xfrm>
            <a:off x="3242852" y="1517627"/>
            <a:ext cx="5901148" cy="369332"/>
          </a:xfrm>
          <a:prstGeom prst="rect">
            <a:avLst/>
          </a:prstGeom>
          <a:noFill/>
        </p:spPr>
        <p:txBody>
          <a:bodyPr wrap="square" rtlCol="0">
            <a:spAutoFit/>
          </a:bodyPr>
          <a:lstStyle/>
          <a:p>
            <a:r>
              <a:rPr lang="en-US" dirty="0">
                <a:hlinkClick r:id="rId4"/>
              </a:rPr>
              <a:t>https://www.whitehouse.gov/administration/eop/ofbnp</a:t>
            </a:r>
            <a:r>
              <a:rPr lang="en-US" dirty="0" smtClean="0">
                <a:hlinkClick r:id="rId4"/>
              </a:rPr>
              <a:t>/</a:t>
            </a:r>
            <a:r>
              <a:rPr lang="en-US" dirty="0" smtClean="0"/>
              <a:t> </a:t>
            </a:r>
            <a:endParaRPr lang="en-US" dirty="0"/>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07146" y="2021936"/>
            <a:ext cx="5409312" cy="4696708"/>
          </a:xfrm>
          <a:prstGeom prst="rect">
            <a:avLst/>
          </a:prstGeom>
          <a:ln w="19050">
            <a:solidFill>
              <a:schemeClr val="tx1"/>
            </a:solidFill>
          </a:ln>
        </p:spPr>
      </p:pic>
      <p:pic>
        <p:nvPicPr>
          <p:cNvPr id="1028" name="Picture 4" descr="https://upload.wikimedia.org/wikipedia/commons/thumb/5/5e/US-WhiteHouse-Logo.svg/2000px-US-WhiteHouse-Logo.svg.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2169" y="179417"/>
            <a:ext cx="1988161" cy="1352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673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0363" y="1406783"/>
            <a:ext cx="8448675" cy="461963"/>
          </a:xfrm>
          <a:prstGeom prst="rect">
            <a:avLst/>
          </a:prstGeom>
          <a:noFill/>
        </p:spPr>
        <p:txBody>
          <a:bodyPr wrap="square">
            <a:spAutoFit/>
          </a:bodyPr>
          <a:lstStyle/>
          <a:p>
            <a:pPr>
              <a:defRPr/>
            </a:pPr>
            <a:r>
              <a:rPr lang="en-US" sz="2400" b="1" dirty="0">
                <a:solidFill>
                  <a:srgbClr val="DBD087"/>
                </a:solidFill>
                <a:latin typeface="+mn-lt"/>
                <a:ea typeface="ＭＳ Ｐゴシック" pitchFamily="-105" charset="-128"/>
                <a:cs typeface="ＭＳ Ｐゴシック" pitchFamily="-105" charset="-128"/>
              </a:rPr>
              <a:t>Overview</a:t>
            </a:r>
          </a:p>
        </p:txBody>
      </p:sp>
      <p:sp>
        <p:nvSpPr>
          <p:cNvPr id="6" name="TextBox 5"/>
          <p:cNvSpPr txBox="1">
            <a:spLocks noChangeArrowheads="1"/>
          </p:cNvSpPr>
          <p:nvPr/>
        </p:nvSpPr>
        <p:spPr bwMode="auto">
          <a:xfrm>
            <a:off x="674704" y="2086314"/>
            <a:ext cx="7679184" cy="1923604"/>
          </a:xfrm>
          <a:prstGeom prst="rect">
            <a:avLst/>
          </a:prstGeom>
          <a:noFill/>
          <a:ln w="9525">
            <a:noFill/>
            <a:miter lim="800000"/>
            <a:headEnd/>
            <a:tailEnd/>
          </a:ln>
        </p:spPr>
        <p:txBody>
          <a:bodyPr wrap="square" lIns="182880" tIns="0" rIns="182880" bIns="0">
            <a:spAutoFit/>
          </a:bodyPr>
          <a:lstStyle/>
          <a:p>
            <a:pPr marL="457200" indent="-457200">
              <a:lnSpc>
                <a:spcPts val="3040"/>
              </a:lnSpc>
              <a:spcAft>
                <a:spcPts val="0"/>
              </a:spcAft>
              <a:buFontTx/>
              <a:buAutoNum type="arabicPeriod"/>
              <a:defRPr/>
            </a:pPr>
            <a:r>
              <a:rPr lang="en-US" sz="2000" dirty="0">
                <a:solidFill>
                  <a:srgbClr val="162E5B"/>
                </a:solidFill>
                <a:latin typeface="+mn-lt"/>
                <a:ea typeface="ＭＳ Ｐゴシック" pitchFamily="-105" charset="-128"/>
                <a:cs typeface="ＭＳ Ｐゴシック" pitchFamily="-105" charset="-128"/>
              </a:rPr>
              <a:t>What Does EDA Do and How Does It Execute Its Mission?</a:t>
            </a:r>
          </a:p>
          <a:p>
            <a:pPr marL="457200" indent="-457200">
              <a:lnSpc>
                <a:spcPts val="3040"/>
              </a:lnSpc>
              <a:spcAft>
                <a:spcPts val="0"/>
              </a:spcAft>
              <a:buFontTx/>
              <a:buAutoNum type="arabicPeriod"/>
              <a:defRPr/>
            </a:pPr>
            <a:r>
              <a:rPr lang="en-US" sz="2000" dirty="0">
                <a:solidFill>
                  <a:srgbClr val="162E5B"/>
                </a:solidFill>
                <a:latin typeface="+mn-lt"/>
                <a:ea typeface="ＭＳ Ｐゴシック" pitchFamily="-105" charset="-128"/>
                <a:cs typeface="ＭＳ Ｐゴシック" pitchFamily="-105" charset="-128"/>
              </a:rPr>
              <a:t>How EDA Supports and Drives Progress on Administration Priorities</a:t>
            </a:r>
          </a:p>
          <a:p>
            <a:pPr marL="457200" indent="-457200">
              <a:lnSpc>
                <a:spcPts val="3040"/>
              </a:lnSpc>
              <a:spcAft>
                <a:spcPts val="0"/>
              </a:spcAft>
              <a:buFontTx/>
              <a:buAutoNum type="arabicPeriod"/>
              <a:defRPr/>
            </a:pPr>
            <a:r>
              <a:rPr lang="en-US" sz="2000" dirty="0" smtClean="0">
                <a:solidFill>
                  <a:srgbClr val="162E5B"/>
                </a:solidFill>
                <a:latin typeface="+mn-lt"/>
                <a:ea typeface="ＭＳ Ｐゴシック" pitchFamily="-105" charset="-128"/>
                <a:cs typeface="ＭＳ Ｐゴシック" pitchFamily="-105" charset="-128"/>
              </a:rPr>
              <a:t>EDA’s Role as an Integrator</a:t>
            </a:r>
          </a:p>
          <a:p>
            <a:pPr marL="457200" indent="-457200">
              <a:lnSpc>
                <a:spcPts val="3040"/>
              </a:lnSpc>
              <a:spcAft>
                <a:spcPts val="0"/>
              </a:spcAft>
              <a:buFontTx/>
              <a:buAutoNum type="arabicPeriod"/>
              <a:defRPr/>
            </a:pPr>
            <a:r>
              <a:rPr lang="en-US" sz="2000" dirty="0" smtClean="0">
                <a:solidFill>
                  <a:srgbClr val="162E5B"/>
                </a:solidFill>
                <a:latin typeface="+mn-lt"/>
                <a:ea typeface="ＭＳ Ｐゴシック" pitchFamily="-105" charset="-128"/>
                <a:cs typeface="ＭＳ Ｐゴシック" pitchFamily="-105" charset="-128"/>
              </a:rPr>
              <a:t>How EDA Works with Non-Profits</a:t>
            </a:r>
            <a:endParaRPr lang="en-US" sz="2000" dirty="0">
              <a:solidFill>
                <a:srgbClr val="162E5B"/>
              </a:solidFill>
              <a:latin typeface="+mn-lt"/>
              <a:ea typeface="ＭＳ Ｐゴシック" pitchFamily="-105" charset="-128"/>
              <a:cs typeface="ＭＳ Ｐゴシック" pitchFamily="-105" charset="-128"/>
            </a:endParaRPr>
          </a:p>
        </p:txBody>
      </p:sp>
      <p:sp>
        <p:nvSpPr>
          <p:cNvPr id="7" name="Rectangle 6"/>
          <p:cNvSpPr/>
          <p:nvPr/>
        </p:nvSpPr>
        <p:spPr>
          <a:xfrm>
            <a:off x="360363" y="4391534"/>
            <a:ext cx="8448675" cy="1754326"/>
          </a:xfrm>
          <a:prstGeom prst="rect">
            <a:avLst/>
          </a:prstGeom>
          <a:solidFill>
            <a:srgbClr val="FFFF99"/>
          </a:solidFill>
          <a:ln w="12700">
            <a:solidFill>
              <a:schemeClr val="tx1"/>
            </a:solidFill>
          </a:ln>
        </p:spPr>
        <p:txBody>
          <a:bodyPr>
            <a:spAutoFit/>
          </a:bodyPr>
          <a:lstStyle/>
          <a:p>
            <a:pPr>
              <a:defRPr/>
            </a:pPr>
            <a:r>
              <a:rPr lang="en-US" b="1" i="1" dirty="0">
                <a:solidFill>
                  <a:srgbClr val="003150"/>
                </a:solidFill>
                <a:latin typeface="+mn-lt"/>
                <a:ea typeface="ＭＳ Ｐゴシック" pitchFamily="-105" charset="-128"/>
                <a:cs typeface="ＭＳ Ｐゴシック" pitchFamily="-105" charset="-128"/>
              </a:rPr>
              <a:t>You will walk away from today’s presentation with a better understanding of :</a:t>
            </a:r>
          </a:p>
          <a:p>
            <a:pPr marL="800100" lvl="1" indent="-342900">
              <a:buFont typeface="Wingdings" pitchFamily="2" charset="2"/>
              <a:buChar char="Ø"/>
              <a:defRPr/>
            </a:pPr>
            <a:r>
              <a:rPr lang="en-US" b="1" i="1" dirty="0">
                <a:solidFill>
                  <a:srgbClr val="003150"/>
                </a:solidFill>
                <a:latin typeface="+mn-lt"/>
                <a:ea typeface="ＭＳ Ｐゴシック" pitchFamily="-105" charset="-128"/>
                <a:cs typeface="ＭＳ Ｐゴシック" pitchFamily="-105" charset="-128"/>
              </a:rPr>
              <a:t>What we do</a:t>
            </a:r>
          </a:p>
          <a:p>
            <a:pPr marL="800100" lvl="1" indent="-342900">
              <a:buFont typeface="Wingdings" pitchFamily="2" charset="2"/>
              <a:buChar char="Ø"/>
              <a:defRPr/>
            </a:pPr>
            <a:r>
              <a:rPr lang="en-US" b="1" i="1" dirty="0">
                <a:solidFill>
                  <a:srgbClr val="003150"/>
                </a:solidFill>
                <a:latin typeface="+mn-lt"/>
                <a:ea typeface="ＭＳ Ｐゴシック" pitchFamily="-105" charset="-128"/>
                <a:cs typeface="ＭＳ Ｐゴシック" pitchFamily="-105" charset="-128"/>
              </a:rPr>
              <a:t>Why our work is needed</a:t>
            </a:r>
          </a:p>
          <a:p>
            <a:pPr marL="800100" lvl="1" indent="-342900">
              <a:buFont typeface="Wingdings" pitchFamily="2" charset="2"/>
              <a:buChar char="Ø"/>
              <a:defRPr/>
            </a:pPr>
            <a:r>
              <a:rPr lang="en-US" b="1" i="1" dirty="0">
                <a:solidFill>
                  <a:srgbClr val="003150"/>
                </a:solidFill>
                <a:latin typeface="+mn-lt"/>
                <a:ea typeface="ＭＳ Ｐゴシック" pitchFamily="-105" charset="-128"/>
                <a:cs typeface="ＭＳ Ｐゴシック" pitchFamily="-105" charset="-128"/>
              </a:rPr>
              <a:t>How Commerce’s EDA impacts communities across the country</a:t>
            </a:r>
          </a:p>
          <a:p>
            <a:pPr marL="800100" lvl="1" indent="-342900">
              <a:buFont typeface="Wingdings" pitchFamily="2" charset="2"/>
              <a:buChar char="Ø"/>
              <a:defRPr/>
            </a:pPr>
            <a:r>
              <a:rPr lang="en-US" b="1" i="1" dirty="0">
                <a:solidFill>
                  <a:srgbClr val="003150"/>
                </a:solidFill>
                <a:latin typeface="+mn-lt"/>
                <a:ea typeface="ＭＳ Ｐゴシック" pitchFamily="-105" charset="-128"/>
                <a:cs typeface="ＭＳ Ｐゴシック" pitchFamily="-105" charset="-128"/>
              </a:rPr>
              <a:t>How we advance President Obama’s priorities</a:t>
            </a:r>
          </a:p>
          <a:p>
            <a:pPr marL="800100" lvl="1" indent="-342900">
              <a:buFont typeface="Wingdings" pitchFamily="2" charset="2"/>
              <a:buChar char="Ø"/>
              <a:defRPr/>
            </a:pPr>
            <a:r>
              <a:rPr lang="en-US" b="1" i="1" dirty="0">
                <a:solidFill>
                  <a:srgbClr val="003150"/>
                </a:solidFill>
                <a:latin typeface="+mn-lt"/>
                <a:ea typeface="ＭＳ Ｐゴシック" pitchFamily="-105" charset="-128"/>
                <a:cs typeface="ＭＳ Ｐゴシック" pitchFamily="-105" charset="-128"/>
              </a:rPr>
              <a:t>How we can collaborate even more effectively</a:t>
            </a:r>
            <a:endParaRPr lang="en-US" b="1" i="1" dirty="0">
              <a:latin typeface="+mn-lt"/>
              <a:ea typeface="ＭＳ Ｐゴシック" pitchFamily="-105" charset="-128"/>
              <a:cs typeface="ＭＳ Ｐゴシック" pitchFamily="-105" charset="-128"/>
            </a:endParaRPr>
          </a:p>
        </p:txBody>
      </p:sp>
      <p:sp>
        <p:nvSpPr>
          <p:cNvPr id="5" name="TextBox 4"/>
          <p:cNvSpPr txBox="1"/>
          <p:nvPr/>
        </p:nvSpPr>
        <p:spPr>
          <a:xfrm>
            <a:off x="3468411" y="620862"/>
            <a:ext cx="5509666" cy="184666"/>
          </a:xfrm>
          <a:prstGeom prst="rect">
            <a:avLst/>
          </a:prstGeom>
          <a:noFill/>
        </p:spPr>
        <p:txBody>
          <a:bodyPr wrap="square" lIns="0" tIns="0" rIns="0" bIns="0">
            <a:spAutoFit/>
          </a:bodyPr>
          <a:lstStyle/>
          <a:p>
            <a:pPr>
              <a:spcAft>
                <a:spcPts val="600"/>
              </a:spcAft>
            </a:pPr>
            <a:r>
              <a:rPr lang="en-US" sz="1200" b="1" cap="all" spc="250" dirty="0" smtClean="0">
                <a:solidFill>
                  <a:schemeClr val="bg1"/>
                </a:solidFill>
                <a:latin typeface="Arial Narrow"/>
                <a:cs typeface="Arial Narrow"/>
              </a:rPr>
              <a:t>Innovation.  Regional Collaboration.  Job Creation. </a:t>
            </a:r>
          </a:p>
        </p:txBody>
      </p:sp>
    </p:spTree>
    <p:extLst>
      <p:ext uri="{BB962C8B-B14F-4D97-AF65-F5344CB8AC3E}">
        <p14:creationId xmlns:p14="http://schemas.microsoft.com/office/powerpoint/2010/main" val="2306696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307183" y="1424444"/>
            <a:ext cx="3683000" cy="430887"/>
          </a:xfrm>
          <a:prstGeom prst="rect">
            <a:avLst/>
          </a:prstGeom>
          <a:noFill/>
        </p:spPr>
        <p:txBody>
          <a:bodyPr wrap="square" lIns="0" tIns="0" rIns="0" bIns="0">
            <a:spAutoFit/>
          </a:bodyPr>
          <a:lstStyle/>
          <a:p>
            <a:pPr algn="ctr" fontAlgn="auto">
              <a:spcBef>
                <a:spcPts val="0"/>
              </a:spcBef>
              <a:spcAft>
                <a:spcPts val="300"/>
              </a:spcAft>
              <a:defRPr/>
            </a:pPr>
            <a:r>
              <a:rPr lang="en-US" sz="2800" b="1" spc="250" dirty="0" smtClean="0">
                <a:solidFill>
                  <a:schemeClr val="bg1"/>
                </a:solidFill>
                <a:latin typeface="+mj-lt"/>
                <a:ea typeface="+mn-ea"/>
                <a:cs typeface="Arial Narrow"/>
              </a:rPr>
              <a:t>Mission Statement</a:t>
            </a:r>
            <a:endParaRPr lang="en-US" sz="2800" b="1" spc="250" dirty="0">
              <a:solidFill>
                <a:schemeClr val="bg1"/>
              </a:solidFill>
              <a:latin typeface="+mj-lt"/>
              <a:ea typeface="+mn-ea"/>
              <a:cs typeface="Arial Narrow"/>
            </a:endParaRPr>
          </a:p>
        </p:txBody>
      </p:sp>
      <p:sp>
        <p:nvSpPr>
          <p:cNvPr id="29704" name="TextBox 8"/>
          <p:cNvSpPr txBox="1">
            <a:spLocks noChangeArrowheads="1"/>
          </p:cNvSpPr>
          <p:nvPr/>
        </p:nvSpPr>
        <p:spPr bwMode="auto">
          <a:xfrm>
            <a:off x="2867478" y="1961820"/>
            <a:ext cx="5220070" cy="2123658"/>
          </a:xfrm>
          <a:prstGeom prst="rect">
            <a:avLst/>
          </a:prstGeom>
          <a:noFill/>
          <a:ln w="9525">
            <a:noFill/>
            <a:miter lim="800000"/>
            <a:headEnd/>
            <a:tailEnd/>
          </a:ln>
        </p:spPr>
        <p:txBody>
          <a:bodyPr wrap="square" lIns="0" tIns="0" rIns="0" bIns="0">
            <a:prstTxWarp prst="textNoShape">
              <a:avLst/>
            </a:prstTxWarp>
            <a:spAutoFit/>
          </a:bodyPr>
          <a:lstStyle/>
          <a:p>
            <a:r>
              <a:rPr lang="en-US" sz="2300" b="1" dirty="0">
                <a:solidFill>
                  <a:srgbClr val="DBD087"/>
                </a:solidFill>
                <a:latin typeface="+mn-lt"/>
                <a:cs typeface="Arial" pitchFamily="34" charset="0"/>
              </a:rPr>
              <a:t>EDA’s mission is to lead the federal economic development agenda by promoting innovation and competitiveness, preparing American regions for growth and success in the worldwide economy.</a:t>
            </a:r>
          </a:p>
        </p:txBody>
      </p:sp>
      <p:sp>
        <p:nvSpPr>
          <p:cNvPr id="14" name="TextBox 13"/>
          <p:cNvSpPr txBox="1">
            <a:spLocks noChangeArrowheads="1"/>
          </p:cNvSpPr>
          <p:nvPr/>
        </p:nvSpPr>
        <p:spPr bwMode="auto">
          <a:xfrm>
            <a:off x="3380148" y="4478455"/>
            <a:ext cx="5220071" cy="1231106"/>
          </a:xfrm>
          <a:prstGeom prst="rect">
            <a:avLst/>
          </a:prstGeom>
          <a:noFill/>
          <a:ln w="9525">
            <a:noFill/>
            <a:miter lim="800000"/>
            <a:headEnd/>
            <a:tailEnd/>
          </a:ln>
        </p:spPr>
        <p:txBody>
          <a:bodyPr wrap="square" lIns="0" tIns="0" rIns="0" bIns="0">
            <a:prstTxWarp prst="textNoShape">
              <a:avLst/>
            </a:prstTxWarp>
            <a:spAutoFit/>
          </a:bodyPr>
          <a:lstStyle/>
          <a:p>
            <a:r>
              <a:rPr lang="en-US" sz="2000" b="1" dirty="0" smtClean="0">
                <a:solidFill>
                  <a:schemeClr val="accent1">
                    <a:lumMod val="50000"/>
                  </a:schemeClr>
                </a:solidFill>
                <a:latin typeface="+mn-lt"/>
              </a:rPr>
              <a:t>As the only federal agency with economic development as its exclusive mission, EDA drives collaborative regional economic development initiatives that lead to job creation.</a:t>
            </a:r>
            <a:endParaRPr lang="en-US" sz="2000" b="1" dirty="0">
              <a:solidFill>
                <a:schemeClr val="accent1">
                  <a:lumMod val="50000"/>
                </a:schemeClr>
              </a:solidFill>
              <a:latin typeface="+mn-lt"/>
            </a:endParaRPr>
          </a:p>
        </p:txBody>
      </p:sp>
      <p:pic>
        <p:nvPicPr>
          <p:cNvPr id="9" name="Picture 8" descr="flag.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2897" y="1876634"/>
            <a:ext cx="3000375"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TechnoGuy.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7051" y="3987796"/>
            <a:ext cx="2224087" cy="170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3468411" y="620862"/>
            <a:ext cx="5509666" cy="184666"/>
          </a:xfrm>
          <a:prstGeom prst="rect">
            <a:avLst/>
          </a:prstGeom>
          <a:noFill/>
        </p:spPr>
        <p:txBody>
          <a:bodyPr wrap="square" lIns="0" tIns="0" rIns="0" bIns="0">
            <a:spAutoFit/>
          </a:bodyPr>
          <a:lstStyle/>
          <a:p>
            <a:pPr>
              <a:spcAft>
                <a:spcPts val="600"/>
              </a:spcAft>
            </a:pPr>
            <a:r>
              <a:rPr lang="en-US" sz="1200" b="1" cap="all" spc="250" dirty="0" smtClean="0">
                <a:solidFill>
                  <a:schemeClr val="bg1"/>
                </a:solidFill>
                <a:latin typeface="Arial Narrow"/>
                <a:cs typeface="Arial Narrow"/>
              </a:rPr>
              <a:t>Innovation.  Regional Collaboration.  Job Creation. </a:t>
            </a:r>
          </a:p>
        </p:txBody>
      </p:sp>
    </p:spTree>
    <p:extLst>
      <p:ext uri="{BB962C8B-B14F-4D97-AF65-F5344CB8AC3E}">
        <p14:creationId xmlns:p14="http://schemas.microsoft.com/office/powerpoint/2010/main" val="13337717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200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Effect transition="in" filter="fade">
                                      <p:cBhvr>
                                        <p:cTn id="9" dur="1000"/>
                                        <p:tgtEl>
                                          <p:spTgt spid="9"/>
                                        </p:tgtEl>
                                      </p:cBhvr>
                                    </p:animEffect>
                                  </p:childTnLst>
                                </p:cTn>
                              </p:par>
                            </p:childTnLst>
                          </p:cTn>
                        </p:par>
                        <p:par>
                          <p:cTn id="10" fill="hold">
                            <p:stCondLst>
                              <p:cond delay="3000"/>
                            </p:stCondLst>
                            <p:childTnLst>
                              <p:par>
                                <p:cTn id="11" presetID="53" presetClass="entr" presetSubtype="0"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1000" fill="hold"/>
                                        <p:tgtEl>
                                          <p:spTgt spid="11"/>
                                        </p:tgtEl>
                                        <p:attrNameLst>
                                          <p:attrName>ppt_w</p:attrName>
                                        </p:attrNameLst>
                                      </p:cBhvr>
                                      <p:tavLst>
                                        <p:tav tm="0">
                                          <p:val>
                                            <p:fltVal val="0"/>
                                          </p:val>
                                        </p:tav>
                                        <p:tav tm="100000">
                                          <p:val>
                                            <p:strVal val="#ppt_w"/>
                                          </p:val>
                                        </p:tav>
                                      </p:tavLst>
                                    </p:anim>
                                    <p:anim calcmode="lin" valueType="num">
                                      <p:cBhvr>
                                        <p:cTn id="14" dur="1000" fill="hold"/>
                                        <p:tgtEl>
                                          <p:spTgt spid="11"/>
                                        </p:tgtEl>
                                        <p:attrNameLst>
                                          <p:attrName>ppt_h</p:attrName>
                                        </p:attrNameLst>
                                      </p:cBhvr>
                                      <p:tavLst>
                                        <p:tav tm="0">
                                          <p:val>
                                            <p:fltVal val="0"/>
                                          </p:val>
                                        </p:tav>
                                        <p:tav tm="100000">
                                          <p:val>
                                            <p:strVal val="#ppt_h"/>
                                          </p:val>
                                        </p:tav>
                                      </p:tavLst>
                                    </p:anim>
                                    <p:animEffect transition="in" filter="fade">
                                      <p:cBhvr>
                                        <p:cTn id="15"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LabMan1.png"/>
          <p:cNvPicPr>
            <a:picLocks noChangeAspect="1"/>
          </p:cNvPicPr>
          <p:nvPr/>
        </p:nvPicPr>
        <p:blipFill>
          <a:blip r:embed="rId3"/>
          <a:srcRect/>
          <a:stretch>
            <a:fillRect/>
          </a:stretch>
        </p:blipFill>
        <p:spPr bwMode="auto">
          <a:xfrm>
            <a:off x="225425" y="2517775"/>
            <a:ext cx="2159000" cy="2300288"/>
          </a:xfrm>
          <a:prstGeom prst="rect">
            <a:avLst/>
          </a:prstGeom>
          <a:noFill/>
          <a:ln w="9525">
            <a:noFill/>
            <a:miter lim="800000"/>
            <a:headEnd/>
            <a:tailEnd/>
          </a:ln>
        </p:spPr>
      </p:pic>
      <p:pic>
        <p:nvPicPr>
          <p:cNvPr id="14" name="Picture 13" descr="IndianWoman.png"/>
          <p:cNvPicPr>
            <a:picLocks noChangeAspect="1"/>
          </p:cNvPicPr>
          <p:nvPr/>
        </p:nvPicPr>
        <p:blipFill>
          <a:blip r:embed="rId4"/>
          <a:srcRect/>
          <a:stretch>
            <a:fillRect/>
          </a:stretch>
        </p:blipFill>
        <p:spPr bwMode="auto">
          <a:xfrm>
            <a:off x="1428750" y="2066925"/>
            <a:ext cx="1573213" cy="1147763"/>
          </a:xfrm>
          <a:prstGeom prst="rect">
            <a:avLst/>
          </a:prstGeom>
          <a:noFill/>
          <a:ln w="9525">
            <a:noFill/>
            <a:miter lim="800000"/>
            <a:headEnd/>
            <a:tailEnd/>
          </a:ln>
        </p:spPr>
      </p:pic>
      <p:pic>
        <p:nvPicPr>
          <p:cNvPr id="15" name="Picture 14" descr="EconomicGrowth.png"/>
          <p:cNvPicPr>
            <a:picLocks noChangeAspect="1"/>
          </p:cNvPicPr>
          <p:nvPr/>
        </p:nvPicPr>
        <p:blipFill>
          <a:blip r:embed="rId5"/>
          <a:srcRect/>
          <a:stretch>
            <a:fillRect/>
          </a:stretch>
        </p:blipFill>
        <p:spPr bwMode="auto">
          <a:xfrm>
            <a:off x="993775" y="4271963"/>
            <a:ext cx="2303463" cy="1887537"/>
          </a:xfrm>
          <a:prstGeom prst="rect">
            <a:avLst/>
          </a:prstGeom>
          <a:noFill/>
          <a:ln w="9525">
            <a:noFill/>
            <a:miter lim="800000"/>
            <a:headEnd/>
            <a:tailEnd/>
          </a:ln>
        </p:spPr>
      </p:pic>
      <p:cxnSp>
        <p:nvCxnSpPr>
          <p:cNvPr id="22" name="Straight Connector 21"/>
          <p:cNvCxnSpPr>
            <a:cxnSpLocks noChangeShapeType="1"/>
          </p:cNvCxnSpPr>
          <p:nvPr/>
        </p:nvCxnSpPr>
        <p:spPr bwMode="auto">
          <a:xfrm>
            <a:off x="2966018" y="1940379"/>
            <a:ext cx="5532437" cy="1588"/>
          </a:xfrm>
          <a:prstGeom prst="line">
            <a:avLst/>
          </a:prstGeom>
          <a:noFill/>
          <a:ln w="12700">
            <a:solidFill>
              <a:srgbClr val="C4BD97"/>
            </a:solidFill>
            <a:round/>
            <a:headEnd/>
            <a:tailEnd/>
          </a:ln>
          <a:effectLst>
            <a:outerShdw blurRad="63500" dist="20000" dir="5400000" rotWithShape="0">
              <a:srgbClr val="000000">
                <a:alpha val="37999"/>
              </a:srgbClr>
            </a:outerShdw>
          </a:effectLst>
        </p:spPr>
      </p:cxnSp>
      <p:sp>
        <p:nvSpPr>
          <p:cNvPr id="23" name="TextBox 7"/>
          <p:cNvSpPr txBox="1">
            <a:spLocks noChangeArrowheads="1"/>
          </p:cNvSpPr>
          <p:nvPr/>
        </p:nvSpPr>
        <p:spPr bwMode="auto">
          <a:xfrm>
            <a:off x="2966018" y="1478714"/>
            <a:ext cx="5924352" cy="461665"/>
          </a:xfrm>
          <a:prstGeom prst="rect">
            <a:avLst/>
          </a:prstGeom>
          <a:noFill/>
          <a:ln w="9525">
            <a:noFill/>
            <a:miter lim="800000"/>
            <a:headEnd/>
            <a:tailEnd/>
          </a:ln>
        </p:spPr>
        <p:txBody>
          <a:bodyPr wrap="square">
            <a:spAutoFit/>
          </a:bodyPr>
          <a:lstStyle/>
          <a:p>
            <a:r>
              <a:rPr lang="en-US" sz="2400" b="1" dirty="0" smtClean="0">
                <a:solidFill>
                  <a:srgbClr val="DBD087"/>
                </a:solidFill>
                <a:latin typeface="+mj-lt"/>
              </a:rPr>
              <a:t>EDA Investments Create Jobs</a:t>
            </a:r>
            <a:endParaRPr lang="en-US" sz="2400" b="1" dirty="0">
              <a:solidFill>
                <a:srgbClr val="DBD087"/>
              </a:solidFill>
              <a:latin typeface="+mj-lt"/>
            </a:endParaRPr>
          </a:p>
        </p:txBody>
      </p:sp>
      <p:grpSp>
        <p:nvGrpSpPr>
          <p:cNvPr id="2" name="Group 1"/>
          <p:cNvGrpSpPr/>
          <p:nvPr/>
        </p:nvGrpSpPr>
        <p:grpSpPr>
          <a:xfrm>
            <a:off x="3013044" y="2152347"/>
            <a:ext cx="5965033" cy="3500087"/>
            <a:chOff x="2977355" y="2392044"/>
            <a:chExt cx="5965033" cy="3500087"/>
          </a:xfrm>
        </p:grpSpPr>
        <p:sp>
          <p:nvSpPr>
            <p:cNvPr id="8" name="TextBox 7"/>
            <p:cNvSpPr txBox="1">
              <a:spLocks noChangeArrowheads="1"/>
            </p:cNvSpPr>
            <p:nvPr/>
          </p:nvSpPr>
          <p:spPr bwMode="auto">
            <a:xfrm>
              <a:off x="3265488" y="2392044"/>
              <a:ext cx="5195888" cy="984885"/>
            </a:xfrm>
            <a:prstGeom prst="rect">
              <a:avLst/>
            </a:prstGeom>
            <a:noFill/>
            <a:ln w="9525">
              <a:noFill/>
              <a:miter lim="800000"/>
              <a:headEnd/>
              <a:tailEnd/>
            </a:ln>
          </p:spPr>
          <p:txBody>
            <a:bodyPr lIns="0" tIns="0" rIns="0" bIns="0">
              <a:spAutoFit/>
            </a:bodyPr>
            <a:lstStyle/>
            <a:p>
              <a:pPr>
                <a:spcAft>
                  <a:spcPts val="1200"/>
                </a:spcAft>
              </a:pPr>
              <a:r>
                <a:rPr lang="en-US" sz="1600" b="1" dirty="0">
                  <a:solidFill>
                    <a:schemeClr val="accent1">
                      <a:lumMod val="50000"/>
                    </a:schemeClr>
                  </a:solidFill>
                  <a:latin typeface="+mn-lt"/>
                </a:rPr>
                <a:t>EDA provides economic tools and </a:t>
              </a:r>
              <a:r>
                <a:rPr lang="en-US" sz="1600" b="1" dirty="0" smtClean="0">
                  <a:solidFill>
                    <a:schemeClr val="accent1">
                      <a:lumMod val="50000"/>
                    </a:schemeClr>
                  </a:solidFill>
                  <a:latin typeface="+mn-lt"/>
                </a:rPr>
                <a:t>seed investments </a:t>
              </a:r>
              <a:r>
                <a:rPr lang="en-US" sz="1600" dirty="0">
                  <a:solidFill>
                    <a:schemeClr val="accent1">
                      <a:lumMod val="50000"/>
                    </a:schemeClr>
                  </a:solidFill>
                  <a:latin typeface="+mn-lt"/>
                </a:rPr>
                <a:t>to state and local governments, tribal organizations, universities, and non-profits in communities and regions suffering from severe economic </a:t>
              </a:r>
              <a:r>
                <a:rPr lang="en-US" sz="1600" dirty="0" smtClean="0">
                  <a:solidFill>
                    <a:schemeClr val="accent1">
                      <a:lumMod val="50000"/>
                    </a:schemeClr>
                  </a:solidFill>
                  <a:latin typeface="+mn-lt"/>
                </a:rPr>
                <a:t>distress</a:t>
              </a:r>
              <a:endParaRPr lang="en-US" sz="1600" dirty="0">
                <a:solidFill>
                  <a:schemeClr val="accent1">
                    <a:lumMod val="50000"/>
                  </a:schemeClr>
                </a:solidFill>
                <a:latin typeface="+mn-lt"/>
              </a:endParaRPr>
            </a:p>
          </p:txBody>
        </p:sp>
        <p:sp>
          <p:nvSpPr>
            <p:cNvPr id="9" name="TextBox 8"/>
            <p:cNvSpPr txBox="1">
              <a:spLocks noChangeArrowheads="1"/>
            </p:cNvSpPr>
            <p:nvPr/>
          </p:nvSpPr>
          <p:spPr bwMode="auto">
            <a:xfrm>
              <a:off x="2977357" y="2411299"/>
              <a:ext cx="258762" cy="276225"/>
            </a:xfrm>
            <a:prstGeom prst="rect">
              <a:avLst/>
            </a:prstGeom>
            <a:noFill/>
            <a:ln w="9525">
              <a:noFill/>
              <a:miter lim="800000"/>
              <a:headEnd/>
              <a:tailEnd/>
            </a:ln>
          </p:spPr>
          <p:txBody>
            <a:bodyPr lIns="0" tIns="0" rIns="0" bIns="0">
              <a:spAutoFit/>
            </a:bodyPr>
            <a:lstStyle/>
            <a:p>
              <a:pPr algn="ctr"/>
              <a:r>
                <a:rPr lang="en-US" dirty="0">
                  <a:solidFill>
                    <a:srgbClr val="DBD087"/>
                  </a:solidFill>
                  <a:latin typeface="+mn-lt"/>
                </a:rPr>
                <a:t>★</a:t>
              </a:r>
            </a:p>
          </p:txBody>
        </p:sp>
        <p:sp>
          <p:nvSpPr>
            <p:cNvPr id="13" name="TextBox 12"/>
            <p:cNvSpPr txBox="1">
              <a:spLocks noChangeArrowheads="1"/>
            </p:cNvSpPr>
            <p:nvPr/>
          </p:nvSpPr>
          <p:spPr bwMode="auto">
            <a:xfrm>
              <a:off x="2977356" y="4170363"/>
              <a:ext cx="258763" cy="276225"/>
            </a:xfrm>
            <a:prstGeom prst="rect">
              <a:avLst/>
            </a:prstGeom>
            <a:noFill/>
            <a:ln w="9525">
              <a:noFill/>
              <a:miter lim="800000"/>
              <a:headEnd/>
              <a:tailEnd/>
            </a:ln>
          </p:spPr>
          <p:txBody>
            <a:bodyPr lIns="0" tIns="0" rIns="0" bIns="0">
              <a:spAutoFit/>
            </a:bodyPr>
            <a:lstStyle/>
            <a:p>
              <a:pPr algn="ctr"/>
              <a:r>
                <a:rPr lang="en-US" dirty="0">
                  <a:solidFill>
                    <a:srgbClr val="DBD087"/>
                  </a:solidFill>
                  <a:latin typeface="+mn-lt"/>
                </a:rPr>
                <a:t>★</a:t>
              </a:r>
            </a:p>
          </p:txBody>
        </p:sp>
        <p:sp>
          <p:nvSpPr>
            <p:cNvPr id="17" name="TextBox 16"/>
            <p:cNvSpPr txBox="1">
              <a:spLocks noChangeArrowheads="1"/>
            </p:cNvSpPr>
            <p:nvPr/>
          </p:nvSpPr>
          <p:spPr bwMode="auto">
            <a:xfrm>
              <a:off x="3255963" y="3486058"/>
              <a:ext cx="5686425" cy="492443"/>
            </a:xfrm>
            <a:prstGeom prst="rect">
              <a:avLst/>
            </a:prstGeom>
            <a:noFill/>
            <a:ln w="9525">
              <a:noFill/>
              <a:miter lim="800000"/>
              <a:headEnd/>
              <a:tailEnd/>
            </a:ln>
          </p:spPr>
          <p:txBody>
            <a:bodyPr lIns="0" tIns="0" rIns="0" bIns="0">
              <a:spAutoFit/>
            </a:bodyPr>
            <a:lstStyle/>
            <a:p>
              <a:pPr>
                <a:spcAft>
                  <a:spcPts val="1200"/>
                </a:spcAft>
              </a:pPr>
              <a:r>
                <a:rPr lang="en-US" sz="1600" b="1" dirty="0">
                  <a:solidFill>
                    <a:schemeClr val="accent1">
                      <a:lumMod val="50000"/>
                    </a:schemeClr>
                  </a:solidFill>
                  <a:latin typeface="+mn-lt"/>
                </a:rPr>
                <a:t>EDA targets its investments </a:t>
              </a:r>
              <a:r>
                <a:rPr lang="en-US" sz="1600" dirty="0">
                  <a:solidFill>
                    <a:schemeClr val="accent1">
                      <a:lumMod val="50000"/>
                    </a:schemeClr>
                  </a:solidFill>
                  <a:latin typeface="+mn-lt"/>
                </a:rPr>
                <a:t>to attract private </a:t>
              </a:r>
              <a:r>
                <a:rPr lang="en-US" sz="1600" dirty="0" smtClean="0">
                  <a:solidFill>
                    <a:schemeClr val="accent1">
                      <a:lumMod val="50000"/>
                    </a:schemeClr>
                  </a:solidFill>
                  <a:latin typeface="+mn-lt"/>
                </a:rPr>
                <a:t>investment </a:t>
              </a:r>
              <a:r>
                <a:rPr lang="en-US" sz="1600" dirty="0">
                  <a:solidFill>
                    <a:schemeClr val="accent1">
                      <a:lumMod val="50000"/>
                    </a:schemeClr>
                  </a:solidFill>
                  <a:latin typeface="+mn-lt"/>
                </a:rPr>
                <a:t/>
              </a:r>
              <a:br>
                <a:rPr lang="en-US" sz="1600" dirty="0">
                  <a:solidFill>
                    <a:schemeClr val="accent1">
                      <a:lumMod val="50000"/>
                    </a:schemeClr>
                  </a:solidFill>
                  <a:latin typeface="+mn-lt"/>
                </a:rPr>
              </a:br>
              <a:r>
                <a:rPr lang="en-US" sz="1600" dirty="0">
                  <a:solidFill>
                    <a:schemeClr val="accent1">
                      <a:lumMod val="50000"/>
                    </a:schemeClr>
                  </a:solidFill>
                  <a:latin typeface="+mn-lt"/>
                </a:rPr>
                <a:t>and </a:t>
              </a:r>
              <a:r>
                <a:rPr lang="en-US" sz="1600" dirty="0" smtClean="0">
                  <a:solidFill>
                    <a:schemeClr val="accent1">
                      <a:lumMod val="50000"/>
                    </a:schemeClr>
                  </a:solidFill>
                  <a:latin typeface="+mn-lt"/>
                </a:rPr>
                <a:t>support long-term job creation </a:t>
              </a:r>
              <a:endParaRPr lang="en-US" sz="1600" dirty="0">
                <a:solidFill>
                  <a:schemeClr val="accent1">
                    <a:lumMod val="50000"/>
                  </a:schemeClr>
                </a:solidFill>
                <a:latin typeface="+mn-lt"/>
              </a:endParaRPr>
            </a:p>
          </p:txBody>
        </p:sp>
        <p:sp>
          <p:nvSpPr>
            <p:cNvPr id="18" name="TextBox 17"/>
            <p:cNvSpPr txBox="1">
              <a:spLocks noChangeArrowheads="1"/>
            </p:cNvSpPr>
            <p:nvPr/>
          </p:nvSpPr>
          <p:spPr bwMode="auto">
            <a:xfrm>
              <a:off x="3236119" y="5045745"/>
              <a:ext cx="5195888" cy="846386"/>
            </a:xfrm>
            <a:prstGeom prst="rect">
              <a:avLst/>
            </a:prstGeom>
            <a:noFill/>
            <a:ln w="9525">
              <a:noFill/>
              <a:miter lim="800000"/>
              <a:headEnd/>
              <a:tailEnd/>
            </a:ln>
          </p:spPr>
          <p:txBody>
            <a:bodyPr lIns="0" tIns="0" rIns="0" bIns="0">
              <a:spAutoFit/>
            </a:bodyPr>
            <a:lstStyle/>
            <a:p>
              <a:pPr>
                <a:lnSpc>
                  <a:spcPts val="2175"/>
                </a:lnSpc>
                <a:spcAft>
                  <a:spcPts val="1800"/>
                </a:spcAft>
              </a:pPr>
              <a:r>
                <a:rPr lang="en-US" sz="1600" b="1" dirty="0">
                  <a:solidFill>
                    <a:schemeClr val="accent1">
                      <a:lumMod val="50000"/>
                    </a:schemeClr>
                  </a:solidFill>
                  <a:latin typeface="+mn-lt"/>
                </a:rPr>
                <a:t>EDA is helping communities compete </a:t>
              </a:r>
              <a:r>
                <a:rPr lang="en-US" sz="1600" dirty="0">
                  <a:solidFill>
                    <a:schemeClr val="accent1">
                      <a:lumMod val="50000"/>
                    </a:schemeClr>
                  </a:solidFill>
                  <a:latin typeface="+mn-lt"/>
                </a:rPr>
                <a:t>in the 21st century </a:t>
              </a:r>
              <a:r>
                <a:rPr lang="en-US" sz="1600" dirty="0" smtClean="0">
                  <a:solidFill>
                    <a:schemeClr val="accent1">
                      <a:lumMod val="50000"/>
                    </a:schemeClr>
                  </a:solidFill>
                  <a:latin typeface="+mn-lt"/>
                </a:rPr>
                <a:t>by making catalytic investments that support </a:t>
              </a:r>
              <a:r>
                <a:rPr lang="en-US" sz="1600" dirty="0">
                  <a:solidFill>
                    <a:schemeClr val="accent1">
                      <a:lumMod val="50000"/>
                    </a:schemeClr>
                  </a:solidFill>
                  <a:latin typeface="+mn-lt"/>
                </a:rPr>
                <a:t>regional </a:t>
              </a:r>
              <a:r>
                <a:rPr lang="en-US" sz="1600" dirty="0" smtClean="0">
                  <a:solidFill>
                    <a:schemeClr val="accent1">
                      <a:lumMod val="50000"/>
                    </a:schemeClr>
                  </a:solidFill>
                  <a:latin typeface="+mn-lt"/>
                </a:rPr>
                <a:t>competitiveness, innovation, and entrepreneurship</a:t>
              </a:r>
              <a:endParaRPr lang="en-US" sz="1600" dirty="0">
                <a:solidFill>
                  <a:schemeClr val="accent1">
                    <a:lumMod val="50000"/>
                  </a:schemeClr>
                </a:solidFill>
                <a:latin typeface="+mn-lt"/>
              </a:endParaRPr>
            </a:p>
          </p:txBody>
        </p:sp>
        <p:sp>
          <p:nvSpPr>
            <p:cNvPr id="19" name="TextBox 18"/>
            <p:cNvSpPr txBox="1">
              <a:spLocks noChangeArrowheads="1"/>
            </p:cNvSpPr>
            <p:nvPr/>
          </p:nvSpPr>
          <p:spPr bwMode="auto">
            <a:xfrm>
              <a:off x="3255963" y="4113667"/>
              <a:ext cx="5195888" cy="738664"/>
            </a:xfrm>
            <a:prstGeom prst="rect">
              <a:avLst/>
            </a:prstGeom>
            <a:noFill/>
            <a:ln w="9525">
              <a:noFill/>
              <a:miter lim="800000"/>
              <a:headEnd/>
              <a:tailEnd/>
            </a:ln>
          </p:spPr>
          <p:txBody>
            <a:bodyPr lIns="0" tIns="0" rIns="0" bIns="0">
              <a:spAutoFit/>
            </a:bodyPr>
            <a:lstStyle/>
            <a:p>
              <a:pPr>
                <a:spcAft>
                  <a:spcPts val="1200"/>
                </a:spcAft>
              </a:pPr>
              <a:r>
                <a:rPr lang="en-US" sz="1600" b="1" dirty="0">
                  <a:solidFill>
                    <a:schemeClr val="accent1">
                      <a:lumMod val="50000"/>
                    </a:schemeClr>
                  </a:solidFill>
                  <a:latin typeface="+mn-lt"/>
                </a:rPr>
                <a:t>EDA investments are focused </a:t>
              </a:r>
              <a:r>
                <a:rPr lang="en-US" sz="1600" dirty="0">
                  <a:solidFill>
                    <a:schemeClr val="accent1">
                      <a:lumMod val="50000"/>
                    </a:schemeClr>
                  </a:solidFill>
                  <a:latin typeface="+mn-lt"/>
                </a:rPr>
                <a:t>on locally-developed, regionally</a:t>
              </a:r>
              <a:r>
                <a:rPr lang="en-US" sz="1600" dirty="0" smtClean="0">
                  <a:solidFill>
                    <a:schemeClr val="accent1">
                      <a:lumMod val="50000"/>
                    </a:schemeClr>
                  </a:solidFill>
                  <a:latin typeface="+mn-lt"/>
                </a:rPr>
                <a:t>-owned </a:t>
              </a:r>
              <a:r>
                <a:rPr lang="en-US" sz="1600" dirty="0">
                  <a:solidFill>
                    <a:schemeClr val="accent1">
                      <a:lumMod val="50000"/>
                    </a:schemeClr>
                  </a:solidFill>
                  <a:latin typeface="+mn-lt"/>
                </a:rPr>
                <a:t>economic development </a:t>
              </a:r>
              <a:r>
                <a:rPr lang="en-US" sz="1600" dirty="0" smtClean="0">
                  <a:solidFill>
                    <a:schemeClr val="accent1">
                      <a:lumMod val="50000"/>
                    </a:schemeClr>
                  </a:solidFill>
                  <a:latin typeface="+mn-lt"/>
                </a:rPr>
                <a:t>strategies that </a:t>
              </a:r>
              <a:r>
                <a:rPr lang="en-US" sz="1600" dirty="0">
                  <a:solidFill>
                    <a:schemeClr val="accent1">
                      <a:lumMod val="50000"/>
                    </a:schemeClr>
                  </a:solidFill>
                  <a:latin typeface="+mn-lt"/>
                </a:rPr>
                <a:t>directly contribute to economic </a:t>
              </a:r>
              <a:r>
                <a:rPr lang="en-US" sz="1600" dirty="0" smtClean="0">
                  <a:solidFill>
                    <a:schemeClr val="accent1">
                      <a:lumMod val="50000"/>
                    </a:schemeClr>
                  </a:solidFill>
                  <a:latin typeface="+mn-lt"/>
                </a:rPr>
                <a:t>development</a:t>
              </a:r>
              <a:endParaRPr lang="en-US" sz="1200" dirty="0">
                <a:solidFill>
                  <a:schemeClr val="accent1">
                    <a:lumMod val="50000"/>
                  </a:schemeClr>
                </a:solidFill>
                <a:latin typeface="+mn-lt"/>
              </a:endParaRPr>
            </a:p>
          </p:txBody>
        </p:sp>
        <p:sp>
          <p:nvSpPr>
            <p:cNvPr id="20" name="TextBox 19"/>
            <p:cNvSpPr txBox="1">
              <a:spLocks noChangeArrowheads="1"/>
            </p:cNvSpPr>
            <p:nvPr/>
          </p:nvSpPr>
          <p:spPr bwMode="auto">
            <a:xfrm>
              <a:off x="2977355" y="5066847"/>
              <a:ext cx="258763" cy="279400"/>
            </a:xfrm>
            <a:prstGeom prst="rect">
              <a:avLst/>
            </a:prstGeom>
            <a:noFill/>
            <a:ln w="9525">
              <a:noFill/>
              <a:miter lim="800000"/>
              <a:headEnd/>
              <a:tailEnd/>
            </a:ln>
          </p:spPr>
          <p:txBody>
            <a:bodyPr lIns="0" tIns="0" rIns="0" bIns="0">
              <a:spAutoFit/>
            </a:bodyPr>
            <a:lstStyle/>
            <a:p>
              <a:pPr algn="ctr"/>
              <a:r>
                <a:rPr lang="en-US" dirty="0">
                  <a:solidFill>
                    <a:srgbClr val="DBD087"/>
                  </a:solidFill>
                  <a:latin typeface="+mn-lt"/>
                </a:rPr>
                <a:t>★</a:t>
              </a:r>
            </a:p>
          </p:txBody>
        </p:sp>
        <p:sp>
          <p:nvSpPr>
            <p:cNvPr id="27" name="TextBox 26"/>
            <p:cNvSpPr txBox="1">
              <a:spLocks noChangeArrowheads="1"/>
            </p:cNvSpPr>
            <p:nvPr/>
          </p:nvSpPr>
          <p:spPr bwMode="auto">
            <a:xfrm>
              <a:off x="2977357" y="3529806"/>
              <a:ext cx="258762" cy="276225"/>
            </a:xfrm>
            <a:prstGeom prst="rect">
              <a:avLst/>
            </a:prstGeom>
            <a:noFill/>
            <a:ln w="9525">
              <a:noFill/>
              <a:miter lim="800000"/>
              <a:headEnd/>
              <a:tailEnd/>
            </a:ln>
          </p:spPr>
          <p:txBody>
            <a:bodyPr lIns="0" tIns="0" rIns="0" bIns="0">
              <a:spAutoFit/>
            </a:bodyPr>
            <a:lstStyle/>
            <a:p>
              <a:pPr algn="ctr"/>
              <a:r>
                <a:rPr lang="en-US" dirty="0">
                  <a:solidFill>
                    <a:srgbClr val="DBD087"/>
                  </a:solidFill>
                  <a:latin typeface="+mn-lt"/>
                </a:rPr>
                <a:t>★</a:t>
              </a:r>
            </a:p>
          </p:txBody>
        </p:sp>
      </p:grpSp>
      <p:sp>
        <p:nvSpPr>
          <p:cNvPr id="24" name="TextBox 23"/>
          <p:cNvSpPr txBox="1"/>
          <p:nvPr/>
        </p:nvSpPr>
        <p:spPr>
          <a:xfrm>
            <a:off x="3468411" y="620862"/>
            <a:ext cx="5509666" cy="184666"/>
          </a:xfrm>
          <a:prstGeom prst="rect">
            <a:avLst/>
          </a:prstGeom>
          <a:noFill/>
        </p:spPr>
        <p:txBody>
          <a:bodyPr wrap="square" lIns="0" tIns="0" rIns="0" bIns="0">
            <a:spAutoFit/>
          </a:bodyPr>
          <a:lstStyle/>
          <a:p>
            <a:pPr>
              <a:spcAft>
                <a:spcPts val="600"/>
              </a:spcAft>
            </a:pPr>
            <a:r>
              <a:rPr lang="en-US" sz="1200" b="1" cap="all" spc="250" dirty="0" smtClean="0">
                <a:solidFill>
                  <a:schemeClr val="bg1"/>
                </a:solidFill>
                <a:latin typeface="Arial Narrow"/>
                <a:cs typeface="Arial Narrow"/>
              </a:rPr>
              <a:t>Innovation.  Regional Collaboration.  Job Creation. </a:t>
            </a:r>
          </a:p>
        </p:txBody>
      </p:sp>
    </p:spTree>
    <p:extLst>
      <p:ext uri="{BB962C8B-B14F-4D97-AF65-F5344CB8AC3E}">
        <p14:creationId xmlns:p14="http://schemas.microsoft.com/office/powerpoint/2010/main" val="20117861"/>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1"/>
          <p:cNvGraphicFramePr/>
          <p:nvPr/>
        </p:nvGraphicFramePr>
        <p:xfrm>
          <a:off x="834521" y="1985279"/>
          <a:ext cx="7395079" cy="44590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Line Callout 1 14"/>
          <p:cNvSpPr/>
          <p:nvPr/>
        </p:nvSpPr>
        <p:spPr>
          <a:xfrm>
            <a:off x="426720" y="2824163"/>
            <a:ext cx="1516380" cy="1009650"/>
          </a:xfrm>
          <a:prstGeom prst="borderCallout1">
            <a:avLst>
              <a:gd name="adj1" fmla="val 47457"/>
              <a:gd name="adj2" fmla="val 98641"/>
              <a:gd name="adj3" fmla="val 145483"/>
              <a:gd name="adj4" fmla="val 138263"/>
            </a:avLst>
          </a:prstGeom>
          <a:ln>
            <a:solidFill>
              <a:schemeClr val="bg1"/>
            </a:solidFill>
          </a:ln>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1600" dirty="0">
                <a:latin typeface="+mj-lt"/>
              </a:rPr>
              <a:t>Incubators</a:t>
            </a:r>
          </a:p>
          <a:p>
            <a:pPr algn="ctr">
              <a:defRPr/>
            </a:pPr>
            <a:r>
              <a:rPr lang="en-US" sz="1600" dirty="0">
                <a:latin typeface="+mj-lt"/>
              </a:rPr>
              <a:t>Accelerators</a:t>
            </a:r>
          </a:p>
          <a:p>
            <a:pPr algn="ctr">
              <a:defRPr/>
            </a:pPr>
            <a:r>
              <a:rPr lang="en-US" sz="1600" dirty="0">
                <a:latin typeface="+mj-lt"/>
              </a:rPr>
              <a:t>Capital</a:t>
            </a:r>
          </a:p>
        </p:txBody>
      </p:sp>
      <p:sp>
        <p:nvSpPr>
          <p:cNvPr id="16" name="Line Callout 1 15"/>
          <p:cNvSpPr/>
          <p:nvPr/>
        </p:nvSpPr>
        <p:spPr>
          <a:xfrm>
            <a:off x="500062" y="4057650"/>
            <a:ext cx="1443038" cy="757238"/>
          </a:xfrm>
          <a:prstGeom prst="borderCallout1">
            <a:avLst>
              <a:gd name="adj1" fmla="val 102628"/>
              <a:gd name="adj2" fmla="val 44127"/>
              <a:gd name="adj3" fmla="val 256801"/>
              <a:gd name="adj4" fmla="val 83760"/>
            </a:avLst>
          </a:prstGeom>
          <a:ln>
            <a:solidFill>
              <a:schemeClr val="bg1"/>
            </a:solidFill>
          </a:ln>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1600" dirty="0">
                <a:latin typeface="+mj-lt"/>
              </a:rPr>
              <a:t>Transportation</a:t>
            </a:r>
          </a:p>
          <a:p>
            <a:pPr algn="ctr">
              <a:defRPr/>
            </a:pPr>
            <a:r>
              <a:rPr lang="en-US" sz="1600" dirty="0">
                <a:latin typeface="+mj-lt"/>
              </a:rPr>
              <a:t>Utilities</a:t>
            </a:r>
          </a:p>
        </p:txBody>
      </p:sp>
      <p:sp>
        <p:nvSpPr>
          <p:cNvPr id="17" name="Line Callout 1 16"/>
          <p:cNvSpPr/>
          <p:nvPr/>
        </p:nvSpPr>
        <p:spPr>
          <a:xfrm>
            <a:off x="6858000" y="2328863"/>
            <a:ext cx="1779401" cy="1371600"/>
          </a:xfrm>
          <a:prstGeom prst="borderCallout1">
            <a:avLst>
              <a:gd name="adj1" fmla="val 50697"/>
              <a:gd name="adj2" fmla="val 900"/>
              <a:gd name="adj3" fmla="val 97078"/>
              <a:gd name="adj4" fmla="val -60546"/>
            </a:avLst>
          </a:prstGeom>
          <a:ln>
            <a:solidFill>
              <a:schemeClr val="bg1"/>
            </a:solidFill>
          </a:ln>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1600" dirty="0">
                <a:latin typeface="+mj-lt"/>
              </a:rPr>
              <a:t>Universities / R&amp;D</a:t>
            </a:r>
          </a:p>
          <a:p>
            <a:pPr algn="ctr">
              <a:defRPr/>
            </a:pPr>
            <a:r>
              <a:rPr lang="en-US" sz="1600" dirty="0">
                <a:latin typeface="+mj-lt"/>
              </a:rPr>
              <a:t>Commercialization</a:t>
            </a:r>
          </a:p>
          <a:p>
            <a:pPr algn="ctr">
              <a:defRPr/>
            </a:pPr>
            <a:r>
              <a:rPr lang="en-US" sz="1600" dirty="0">
                <a:latin typeface="+mj-lt"/>
              </a:rPr>
              <a:t>Capital</a:t>
            </a:r>
          </a:p>
        </p:txBody>
      </p:sp>
      <p:sp>
        <p:nvSpPr>
          <p:cNvPr id="22541" name="TextBox 3"/>
          <p:cNvSpPr txBox="1">
            <a:spLocks noChangeArrowheads="1"/>
          </p:cNvSpPr>
          <p:nvPr/>
        </p:nvSpPr>
        <p:spPr bwMode="auto">
          <a:xfrm>
            <a:off x="500062" y="1441064"/>
            <a:ext cx="63579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sz="2400" b="1" dirty="0">
                <a:solidFill>
                  <a:srgbClr val="DBD087"/>
                </a:solidFill>
                <a:latin typeface="+mj-lt"/>
                <a:cs typeface="Arial" pitchFamily="34" charset="0"/>
              </a:rPr>
              <a:t>Meeting </a:t>
            </a:r>
            <a:r>
              <a:rPr lang="en-US" sz="2400" b="1" dirty="0" smtClean="0">
                <a:solidFill>
                  <a:srgbClr val="DBD087"/>
                </a:solidFill>
                <a:latin typeface="+mj-lt"/>
                <a:cs typeface="Arial" pitchFamily="34" charset="0"/>
              </a:rPr>
              <a:t>the Full </a:t>
            </a:r>
            <a:r>
              <a:rPr lang="en-US" sz="2400" b="1" dirty="0">
                <a:solidFill>
                  <a:srgbClr val="DBD087"/>
                </a:solidFill>
                <a:latin typeface="+mj-lt"/>
                <a:cs typeface="Arial" pitchFamily="34" charset="0"/>
              </a:rPr>
              <a:t>Spectrum of Community Needs</a:t>
            </a:r>
          </a:p>
        </p:txBody>
      </p:sp>
      <p:graphicFrame>
        <p:nvGraphicFramePr>
          <p:cNvPr id="21" name="Diagram 20"/>
          <p:cNvGraphicFramePr/>
          <p:nvPr/>
        </p:nvGraphicFramePr>
        <p:xfrm>
          <a:off x="834521" y="1985279"/>
          <a:ext cx="7395079" cy="445906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2" name="Line Callout 1 21"/>
          <p:cNvSpPr/>
          <p:nvPr/>
        </p:nvSpPr>
        <p:spPr>
          <a:xfrm>
            <a:off x="7314104" y="4044048"/>
            <a:ext cx="1602389" cy="842540"/>
          </a:xfrm>
          <a:prstGeom prst="borderCallout1">
            <a:avLst>
              <a:gd name="adj1" fmla="val 101936"/>
              <a:gd name="adj2" fmla="val -379"/>
              <a:gd name="adj3" fmla="val 121561"/>
              <a:gd name="adj4" fmla="val -20912"/>
            </a:avLst>
          </a:prstGeom>
          <a:ln>
            <a:solidFill>
              <a:schemeClr val="bg1"/>
            </a:solidFill>
          </a:ln>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1600" dirty="0">
                <a:latin typeface="+mj-lt"/>
              </a:rPr>
              <a:t>Broadband</a:t>
            </a:r>
          </a:p>
          <a:p>
            <a:pPr algn="ctr">
              <a:defRPr/>
            </a:pPr>
            <a:r>
              <a:rPr lang="en-US" sz="1600" dirty="0">
                <a:latin typeface="+mj-lt"/>
              </a:rPr>
              <a:t>Cellular</a:t>
            </a:r>
          </a:p>
          <a:p>
            <a:pPr algn="ctr">
              <a:defRPr/>
            </a:pPr>
            <a:r>
              <a:rPr lang="en-US" sz="1600" dirty="0">
                <a:latin typeface="+mj-lt"/>
              </a:rPr>
              <a:t>Wireless</a:t>
            </a:r>
          </a:p>
        </p:txBody>
      </p:sp>
      <p:sp>
        <p:nvSpPr>
          <p:cNvPr id="23" name="TextBox 22"/>
          <p:cNvSpPr txBox="1"/>
          <p:nvPr/>
        </p:nvSpPr>
        <p:spPr>
          <a:xfrm>
            <a:off x="3657600" y="2757488"/>
            <a:ext cx="2012950" cy="584200"/>
          </a:xfrm>
          <a:prstGeom prst="rect">
            <a:avLst/>
          </a:prstGeom>
          <a:noFill/>
        </p:spPr>
        <p:txBody>
          <a:bodyPr>
            <a:spAutoFit/>
          </a:bodyPr>
          <a:lstStyle/>
          <a:p>
            <a:pPr>
              <a:defRPr/>
            </a:pPr>
            <a:r>
              <a:rPr lang="en-US" b="1" i="1" dirty="0">
                <a:solidFill>
                  <a:schemeClr val="bg1"/>
                </a:solidFill>
                <a:latin typeface="+mj-lt"/>
              </a:rPr>
              <a:t>People &amp; Culture</a:t>
            </a:r>
            <a:endParaRPr lang="en-US" sz="3200" b="1" i="1" dirty="0">
              <a:solidFill>
                <a:schemeClr val="bg1"/>
              </a:solidFill>
              <a:latin typeface="+mj-lt"/>
            </a:endParaRPr>
          </a:p>
        </p:txBody>
      </p:sp>
      <p:sp>
        <p:nvSpPr>
          <p:cNvPr id="24" name="TextBox 23"/>
          <p:cNvSpPr txBox="1"/>
          <p:nvPr/>
        </p:nvSpPr>
        <p:spPr>
          <a:xfrm rot="10800000" flipV="1">
            <a:off x="3657600" y="4376738"/>
            <a:ext cx="2743200" cy="585787"/>
          </a:xfrm>
          <a:prstGeom prst="rect">
            <a:avLst/>
          </a:prstGeom>
          <a:noFill/>
        </p:spPr>
        <p:txBody>
          <a:bodyPr>
            <a:spAutoFit/>
          </a:bodyPr>
          <a:lstStyle/>
          <a:p>
            <a:pPr>
              <a:defRPr/>
            </a:pPr>
            <a:r>
              <a:rPr lang="en-US" b="1" i="1" dirty="0">
                <a:solidFill>
                  <a:schemeClr val="bg1"/>
                </a:solidFill>
                <a:latin typeface="+mj-lt"/>
              </a:rPr>
              <a:t>People &amp; Culture</a:t>
            </a:r>
            <a:endParaRPr lang="en-US" sz="3200" b="1" i="1" dirty="0">
              <a:solidFill>
                <a:schemeClr val="bg1"/>
              </a:solidFill>
              <a:latin typeface="+mj-lt"/>
            </a:endParaRPr>
          </a:p>
        </p:txBody>
      </p:sp>
      <p:sp>
        <p:nvSpPr>
          <p:cNvPr id="25" name="TextBox 24"/>
          <p:cNvSpPr txBox="1"/>
          <p:nvPr/>
        </p:nvSpPr>
        <p:spPr>
          <a:xfrm rot="10800000" flipV="1">
            <a:off x="2457450" y="5127625"/>
            <a:ext cx="3790950" cy="585788"/>
          </a:xfrm>
          <a:prstGeom prst="rect">
            <a:avLst/>
          </a:prstGeom>
          <a:noFill/>
        </p:spPr>
        <p:txBody>
          <a:bodyPr>
            <a:spAutoFit/>
          </a:bodyPr>
          <a:lstStyle/>
          <a:p>
            <a:pPr>
              <a:defRPr/>
            </a:pPr>
            <a:r>
              <a:rPr lang="en-US" b="1" i="1" dirty="0">
                <a:solidFill>
                  <a:schemeClr val="bg1"/>
                </a:solidFill>
                <a:latin typeface="+mj-lt"/>
              </a:rPr>
              <a:t>                       People &amp; Culture</a:t>
            </a:r>
            <a:endParaRPr lang="en-US" sz="3200" b="1" i="1" dirty="0">
              <a:solidFill>
                <a:schemeClr val="bg1"/>
              </a:solidFill>
              <a:latin typeface="+mj-lt"/>
            </a:endParaRPr>
          </a:p>
        </p:txBody>
      </p:sp>
      <p:sp>
        <p:nvSpPr>
          <p:cNvPr id="26" name="TextBox 25"/>
          <p:cNvSpPr txBox="1"/>
          <p:nvPr/>
        </p:nvSpPr>
        <p:spPr>
          <a:xfrm>
            <a:off x="3397250" y="3538538"/>
            <a:ext cx="2241550" cy="584200"/>
          </a:xfrm>
          <a:prstGeom prst="rect">
            <a:avLst/>
          </a:prstGeom>
          <a:noFill/>
        </p:spPr>
        <p:txBody>
          <a:bodyPr>
            <a:spAutoFit/>
          </a:bodyPr>
          <a:lstStyle/>
          <a:p>
            <a:pPr>
              <a:defRPr/>
            </a:pPr>
            <a:r>
              <a:rPr lang="en-US" b="1" i="1" dirty="0">
                <a:solidFill>
                  <a:schemeClr val="bg1"/>
                </a:solidFill>
                <a:latin typeface="+mj-lt"/>
              </a:rPr>
              <a:t>     People &amp; Culture</a:t>
            </a:r>
            <a:endParaRPr lang="en-US" sz="3200" b="1" i="1" dirty="0">
              <a:solidFill>
                <a:schemeClr val="bg1"/>
              </a:solidFill>
              <a:latin typeface="+mj-lt"/>
            </a:endParaRPr>
          </a:p>
        </p:txBody>
      </p:sp>
      <p:sp>
        <p:nvSpPr>
          <p:cNvPr id="27" name="TextBox 26"/>
          <p:cNvSpPr txBox="1"/>
          <p:nvPr/>
        </p:nvSpPr>
        <p:spPr>
          <a:xfrm rot="10800000" flipV="1">
            <a:off x="2057400" y="5965825"/>
            <a:ext cx="4381500" cy="585788"/>
          </a:xfrm>
          <a:prstGeom prst="rect">
            <a:avLst/>
          </a:prstGeom>
          <a:noFill/>
        </p:spPr>
        <p:txBody>
          <a:bodyPr>
            <a:spAutoFit/>
          </a:bodyPr>
          <a:lstStyle/>
          <a:p>
            <a:pPr>
              <a:defRPr/>
            </a:pPr>
            <a:r>
              <a:rPr lang="en-US" b="1" i="1" dirty="0">
                <a:solidFill>
                  <a:schemeClr val="bg1"/>
                </a:solidFill>
                <a:latin typeface="+mj-lt"/>
              </a:rPr>
              <a:t>                              People &amp; Culture</a:t>
            </a:r>
            <a:endParaRPr lang="en-US" sz="3200" b="1" i="1" dirty="0">
              <a:solidFill>
                <a:schemeClr val="bg1"/>
              </a:solidFill>
              <a:latin typeface="+mj-lt"/>
            </a:endParaRPr>
          </a:p>
        </p:txBody>
      </p:sp>
      <p:sp>
        <p:nvSpPr>
          <p:cNvPr id="19" name="TextBox 18"/>
          <p:cNvSpPr txBox="1"/>
          <p:nvPr/>
        </p:nvSpPr>
        <p:spPr>
          <a:xfrm>
            <a:off x="3468411" y="620862"/>
            <a:ext cx="5509666" cy="184666"/>
          </a:xfrm>
          <a:prstGeom prst="rect">
            <a:avLst/>
          </a:prstGeom>
          <a:noFill/>
        </p:spPr>
        <p:txBody>
          <a:bodyPr wrap="square" lIns="0" tIns="0" rIns="0" bIns="0">
            <a:spAutoFit/>
          </a:bodyPr>
          <a:lstStyle/>
          <a:p>
            <a:pPr>
              <a:spcAft>
                <a:spcPts val="600"/>
              </a:spcAft>
            </a:pPr>
            <a:r>
              <a:rPr lang="en-US" sz="1200" b="1" cap="all" spc="250" dirty="0" smtClean="0">
                <a:solidFill>
                  <a:schemeClr val="bg1"/>
                </a:solidFill>
                <a:latin typeface="Arial Narrow"/>
                <a:cs typeface="Arial Narrow"/>
              </a:rPr>
              <a:t>Innovation.  Regional Collaboration.  Job Creation. </a:t>
            </a:r>
          </a:p>
        </p:txBody>
      </p:sp>
    </p:spTree>
    <p:extLst>
      <p:ext uri="{BB962C8B-B14F-4D97-AF65-F5344CB8AC3E}">
        <p14:creationId xmlns:p14="http://schemas.microsoft.com/office/powerpoint/2010/main" val="511083603"/>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a:spLocks noChangeArrowheads="1"/>
          </p:cNvSpPr>
          <p:nvPr/>
        </p:nvSpPr>
        <p:spPr bwMode="auto">
          <a:xfrm>
            <a:off x="5837288" y="3070372"/>
            <a:ext cx="2926120" cy="523220"/>
          </a:xfrm>
          <a:prstGeom prst="rect">
            <a:avLst/>
          </a:prstGeom>
          <a:noFill/>
          <a:ln w="9525">
            <a:noFill/>
            <a:miter lim="800000"/>
            <a:headEnd/>
            <a:tailEnd/>
          </a:ln>
        </p:spPr>
        <p:txBody>
          <a:bodyPr wrap="square" lIns="0" tIns="0" rIns="0" bIns="0">
            <a:prstTxWarp prst="textNoShape">
              <a:avLst/>
            </a:prstTxWarp>
            <a:spAutoFit/>
          </a:bodyPr>
          <a:lstStyle/>
          <a:p>
            <a:pPr>
              <a:spcAft>
                <a:spcPts val="3000"/>
              </a:spcAft>
            </a:pPr>
            <a:r>
              <a:rPr lang="en-US" sz="1700" b="1" dirty="0">
                <a:solidFill>
                  <a:schemeClr val="accent1">
                    <a:lumMod val="50000"/>
                  </a:schemeClr>
                </a:solidFill>
                <a:latin typeface="Arial Narrow"/>
                <a:ea typeface="Arial" pitchFamily="-105" charset="0"/>
                <a:cs typeface="Arial Narrow"/>
              </a:rPr>
              <a:t>Research </a:t>
            </a:r>
            <a:r>
              <a:rPr lang="en-US" sz="1700" b="1" dirty="0" smtClean="0">
                <a:solidFill>
                  <a:schemeClr val="accent1">
                    <a:lumMod val="50000"/>
                  </a:schemeClr>
                </a:solidFill>
                <a:latin typeface="Arial Narrow"/>
                <a:ea typeface="Arial" pitchFamily="-105" charset="0"/>
                <a:cs typeface="Arial Narrow"/>
              </a:rPr>
              <a:t>&amp; National Technical Assistance</a:t>
            </a:r>
            <a:endParaRPr lang="en-US" sz="1700" b="1" i="1" dirty="0">
              <a:solidFill>
                <a:schemeClr val="accent1">
                  <a:lumMod val="50000"/>
                </a:schemeClr>
              </a:solidFill>
              <a:latin typeface="Arial Narrow"/>
              <a:cs typeface="Arial Narrow"/>
            </a:endParaRPr>
          </a:p>
        </p:txBody>
      </p:sp>
      <p:sp>
        <p:nvSpPr>
          <p:cNvPr id="20" name="Rectangle 19"/>
          <p:cNvSpPr/>
          <p:nvPr/>
        </p:nvSpPr>
        <p:spPr>
          <a:xfrm rot="16200000">
            <a:off x="-1573706" y="3407674"/>
            <a:ext cx="4853493" cy="769441"/>
          </a:xfrm>
          <a:prstGeom prst="rect">
            <a:avLst/>
          </a:prstGeom>
        </p:spPr>
        <p:txBody>
          <a:bodyPr wrap="square">
            <a:spAutoFit/>
          </a:bodyPr>
          <a:lstStyle/>
          <a:p>
            <a:pPr algn="ctr"/>
            <a:r>
              <a:rPr lang="en-US" sz="4400" b="1" spc="210" dirty="0" smtClean="0">
                <a:solidFill>
                  <a:srgbClr val="FFE293"/>
                </a:solidFill>
                <a:latin typeface="+mj-lt"/>
                <a:ea typeface="Arial" pitchFamily="27" charset="0"/>
                <a:cs typeface="Arial" pitchFamily="27" charset="0"/>
              </a:rPr>
              <a:t>PROGRAMS</a:t>
            </a:r>
            <a:endParaRPr lang="en-US" sz="4400" spc="210" dirty="0">
              <a:solidFill>
                <a:srgbClr val="FFE293"/>
              </a:solidFill>
              <a:latin typeface="+mj-lt"/>
            </a:endParaRPr>
          </a:p>
        </p:txBody>
      </p:sp>
      <p:sp>
        <p:nvSpPr>
          <p:cNvPr id="24" name="TextBox 23"/>
          <p:cNvSpPr txBox="1"/>
          <p:nvPr/>
        </p:nvSpPr>
        <p:spPr>
          <a:xfrm>
            <a:off x="3468411" y="620862"/>
            <a:ext cx="5509666" cy="184666"/>
          </a:xfrm>
          <a:prstGeom prst="rect">
            <a:avLst/>
          </a:prstGeom>
          <a:noFill/>
        </p:spPr>
        <p:txBody>
          <a:bodyPr wrap="square" lIns="0" tIns="0" rIns="0" bIns="0">
            <a:spAutoFit/>
          </a:bodyPr>
          <a:lstStyle/>
          <a:p>
            <a:pPr>
              <a:spcAft>
                <a:spcPts val="600"/>
              </a:spcAft>
            </a:pPr>
            <a:r>
              <a:rPr lang="en-US" sz="1200" b="1" cap="all" spc="250" dirty="0" smtClean="0">
                <a:solidFill>
                  <a:schemeClr val="bg1"/>
                </a:solidFill>
                <a:latin typeface="Arial Narrow"/>
                <a:cs typeface="Arial Narrow"/>
              </a:rPr>
              <a:t>Innovation.  Regional Collaboration.  Job Creation. </a:t>
            </a:r>
          </a:p>
        </p:txBody>
      </p:sp>
      <p:grpSp>
        <p:nvGrpSpPr>
          <p:cNvPr id="15" name="Group 14"/>
          <p:cNvGrpSpPr/>
          <p:nvPr/>
        </p:nvGrpSpPr>
        <p:grpSpPr>
          <a:xfrm>
            <a:off x="1512601" y="2177795"/>
            <a:ext cx="7008604" cy="3231576"/>
            <a:chOff x="1539235" y="2089015"/>
            <a:chExt cx="7008604" cy="3231576"/>
          </a:xfrm>
        </p:grpSpPr>
        <p:sp>
          <p:nvSpPr>
            <p:cNvPr id="2" name="TextBox 1"/>
            <p:cNvSpPr txBox="1">
              <a:spLocks noChangeArrowheads="1"/>
            </p:cNvSpPr>
            <p:nvPr/>
          </p:nvSpPr>
          <p:spPr bwMode="auto">
            <a:xfrm>
              <a:off x="2223448" y="3972521"/>
              <a:ext cx="2773362" cy="261610"/>
            </a:xfrm>
            <a:prstGeom prst="rect">
              <a:avLst/>
            </a:prstGeom>
            <a:noFill/>
            <a:ln w="9525">
              <a:noFill/>
              <a:miter lim="800000"/>
              <a:headEnd/>
              <a:tailEnd/>
            </a:ln>
          </p:spPr>
          <p:txBody>
            <a:bodyPr lIns="0" tIns="0" rIns="0" bIns="0">
              <a:prstTxWarp prst="textNoShape">
                <a:avLst/>
              </a:prstTxWarp>
              <a:spAutoFit/>
            </a:bodyPr>
            <a:lstStyle/>
            <a:p>
              <a:pPr>
                <a:spcAft>
                  <a:spcPts val="3000"/>
                </a:spcAft>
              </a:pPr>
              <a:r>
                <a:rPr lang="en-US" sz="1700" b="1" i="1" dirty="0" smtClean="0">
                  <a:solidFill>
                    <a:schemeClr val="accent1">
                      <a:lumMod val="50000"/>
                    </a:schemeClr>
                  </a:solidFill>
                  <a:latin typeface="Arial Narrow"/>
                  <a:cs typeface="Arial Narrow"/>
                </a:rPr>
                <a:t>University Centers </a:t>
              </a:r>
              <a:endParaRPr lang="en-US" sz="1700" b="1" i="1" dirty="0">
                <a:solidFill>
                  <a:schemeClr val="accent1">
                    <a:lumMod val="50000"/>
                  </a:schemeClr>
                </a:solidFill>
                <a:latin typeface="Arial Narrow"/>
                <a:cs typeface="Arial Narrow"/>
              </a:endParaRPr>
            </a:p>
          </p:txBody>
        </p:sp>
        <p:pic>
          <p:nvPicPr>
            <p:cNvPr id="3" name="Picture 2" descr="SustainableEconDev_icon.png"/>
            <p:cNvPicPr>
              <a:picLocks noChangeAspect="1"/>
            </p:cNvPicPr>
            <p:nvPr/>
          </p:nvPicPr>
          <p:blipFill>
            <a:blip r:embed="rId3" cstate="email">
              <a:duotone>
                <a:prstClr val="black"/>
                <a:schemeClr val="accent1">
                  <a:tint val="45000"/>
                  <a:satMod val="400000"/>
                </a:schemeClr>
              </a:duotone>
              <a:extLst>
                <a:ext uri="{28A0092B-C50C-407E-A947-70E740481C1C}">
                  <a14:useLocalDpi xmlns:a14="http://schemas.microsoft.com/office/drawing/2010/main"/>
                </a:ext>
              </a:extLst>
            </a:blip>
            <a:stretch>
              <a:fillRect/>
            </a:stretch>
          </p:blipFill>
          <p:spPr bwMode="auto">
            <a:xfrm>
              <a:off x="1544148" y="2089015"/>
              <a:ext cx="536575" cy="536575"/>
            </a:xfrm>
            <a:prstGeom prst="rect">
              <a:avLst/>
            </a:prstGeom>
            <a:noFill/>
            <a:ln w="9525">
              <a:noFill/>
              <a:miter lim="800000"/>
              <a:headEnd/>
              <a:tailEnd/>
            </a:ln>
          </p:spPr>
        </p:pic>
        <p:pic>
          <p:nvPicPr>
            <p:cNvPr id="4" name="Picture 3" descr="SustainableEconDev_icon.png"/>
            <p:cNvPicPr>
              <a:picLocks noChangeAspect="1"/>
            </p:cNvPicPr>
            <p:nvPr/>
          </p:nvPicPr>
          <p:blipFill>
            <a:blip r:embed="rId4" cstate="email">
              <a:duotone>
                <a:prstClr val="black"/>
                <a:schemeClr val="accent1">
                  <a:tint val="45000"/>
                  <a:satMod val="400000"/>
                </a:schemeClr>
              </a:duotone>
              <a:extLst>
                <a:ext uri="{28A0092B-C50C-407E-A947-70E740481C1C}">
                  <a14:useLocalDpi xmlns:a14="http://schemas.microsoft.com/office/drawing/2010/main"/>
                </a:ext>
              </a:extLst>
            </a:blip>
            <a:stretch>
              <a:fillRect/>
            </a:stretch>
          </p:blipFill>
          <p:spPr bwMode="auto">
            <a:xfrm>
              <a:off x="5147940" y="2089015"/>
              <a:ext cx="534987" cy="534987"/>
            </a:xfrm>
            <a:prstGeom prst="rect">
              <a:avLst/>
            </a:prstGeom>
            <a:noFill/>
            <a:ln w="9525">
              <a:noFill/>
              <a:miter lim="800000"/>
              <a:headEnd/>
              <a:tailEnd/>
            </a:ln>
          </p:spPr>
        </p:pic>
        <p:pic>
          <p:nvPicPr>
            <p:cNvPr id="5" name="Picture 4" descr="SustainableEconDev_icon.png"/>
            <p:cNvPicPr>
              <a:picLocks noChangeAspect="1"/>
            </p:cNvPicPr>
            <p:nvPr/>
          </p:nvPicPr>
          <p:blipFill>
            <a:blip r:embed="rId5" cstate="email">
              <a:duotone>
                <a:prstClr val="black"/>
                <a:schemeClr val="accent1">
                  <a:tint val="45000"/>
                  <a:satMod val="400000"/>
                </a:schemeClr>
              </a:duotone>
              <a:extLst>
                <a:ext uri="{28A0092B-C50C-407E-A947-70E740481C1C}">
                  <a14:useLocalDpi xmlns:a14="http://schemas.microsoft.com/office/drawing/2010/main"/>
                </a:ext>
              </a:extLst>
            </a:blip>
            <a:stretch>
              <a:fillRect/>
            </a:stretch>
          </p:blipFill>
          <p:spPr bwMode="auto">
            <a:xfrm>
              <a:off x="1539235" y="2951426"/>
              <a:ext cx="534987" cy="534987"/>
            </a:xfrm>
            <a:prstGeom prst="rect">
              <a:avLst/>
            </a:prstGeom>
            <a:noFill/>
            <a:ln w="9525">
              <a:noFill/>
              <a:miter lim="800000"/>
              <a:headEnd/>
              <a:tailEnd/>
            </a:ln>
          </p:spPr>
        </p:pic>
        <p:pic>
          <p:nvPicPr>
            <p:cNvPr id="6" name="Picture 5" descr="SustainableEconDev_icon.png"/>
            <p:cNvPicPr>
              <a:picLocks noChangeAspect="1"/>
            </p:cNvPicPr>
            <p:nvPr/>
          </p:nvPicPr>
          <p:blipFill>
            <a:blip r:embed="rId6" cstate="email">
              <a:duotone>
                <a:prstClr val="black"/>
                <a:schemeClr val="accent1">
                  <a:tint val="45000"/>
                  <a:satMod val="400000"/>
                </a:schemeClr>
              </a:duotone>
              <a:extLst>
                <a:ext uri="{28A0092B-C50C-407E-A947-70E740481C1C}">
                  <a14:useLocalDpi xmlns:a14="http://schemas.microsoft.com/office/drawing/2010/main"/>
                </a:ext>
              </a:extLst>
            </a:blip>
            <a:stretch>
              <a:fillRect/>
            </a:stretch>
          </p:blipFill>
          <p:spPr bwMode="auto">
            <a:xfrm>
              <a:off x="5143027" y="2951426"/>
              <a:ext cx="534987" cy="534987"/>
            </a:xfrm>
            <a:prstGeom prst="rect">
              <a:avLst/>
            </a:prstGeom>
            <a:noFill/>
            <a:ln w="9525">
              <a:noFill/>
              <a:miter lim="800000"/>
              <a:headEnd/>
              <a:tailEnd/>
            </a:ln>
          </p:spPr>
        </p:pic>
        <p:sp>
          <p:nvSpPr>
            <p:cNvPr id="7" name="TextBox 6"/>
            <p:cNvSpPr txBox="1">
              <a:spLocks noChangeArrowheads="1"/>
            </p:cNvSpPr>
            <p:nvPr/>
          </p:nvSpPr>
          <p:spPr bwMode="auto">
            <a:xfrm>
              <a:off x="2214867" y="2238713"/>
              <a:ext cx="2794000" cy="261610"/>
            </a:xfrm>
            <a:prstGeom prst="rect">
              <a:avLst/>
            </a:prstGeom>
            <a:noFill/>
            <a:ln w="9525">
              <a:noFill/>
              <a:miter lim="800000"/>
              <a:headEnd/>
              <a:tailEnd/>
            </a:ln>
          </p:spPr>
          <p:txBody>
            <a:bodyPr lIns="0" tIns="0" rIns="0" bIns="0">
              <a:prstTxWarp prst="textNoShape">
                <a:avLst/>
              </a:prstTxWarp>
              <a:spAutoFit/>
            </a:bodyPr>
            <a:lstStyle/>
            <a:p>
              <a:pPr>
                <a:spcAft>
                  <a:spcPts val="3000"/>
                </a:spcAft>
              </a:pPr>
              <a:r>
                <a:rPr lang="en-US" sz="1700" b="1" dirty="0" smtClean="0">
                  <a:solidFill>
                    <a:schemeClr val="accent1">
                      <a:lumMod val="50000"/>
                    </a:schemeClr>
                  </a:solidFill>
                  <a:latin typeface="Arial Narrow"/>
                  <a:cs typeface="Arial Narrow"/>
                </a:rPr>
                <a:t>Public Works</a:t>
              </a:r>
              <a:endParaRPr lang="en-US" sz="1700" b="1" i="1" dirty="0">
                <a:solidFill>
                  <a:schemeClr val="accent1">
                    <a:lumMod val="50000"/>
                  </a:schemeClr>
                </a:solidFill>
                <a:latin typeface="Arial Narrow"/>
                <a:cs typeface="Arial Narrow"/>
              </a:endParaRPr>
            </a:p>
          </p:txBody>
        </p:sp>
        <p:sp>
          <p:nvSpPr>
            <p:cNvPr id="8" name="TextBox 7"/>
            <p:cNvSpPr txBox="1">
              <a:spLocks noChangeArrowheads="1"/>
            </p:cNvSpPr>
            <p:nvPr/>
          </p:nvSpPr>
          <p:spPr bwMode="auto">
            <a:xfrm>
              <a:off x="5860726" y="2218396"/>
              <a:ext cx="1951039" cy="261610"/>
            </a:xfrm>
            <a:prstGeom prst="rect">
              <a:avLst/>
            </a:prstGeom>
            <a:noFill/>
            <a:ln w="9525">
              <a:noFill/>
              <a:miter lim="800000"/>
              <a:headEnd/>
              <a:tailEnd/>
            </a:ln>
          </p:spPr>
          <p:txBody>
            <a:bodyPr wrap="square" lIns="0" tIns="0" rIns="0" bIns="0">
              <a:prstTxWarp prst="textNoShape">
                <a:avLst/>
              </a:prstTxWarp>
              <a:spAutoFit/>
            </a:bodyPr>
            <a:lstStyle/>
            <a:p>
              <a:pPr>
                <a:spcAft>
                  <a:spcPts val="3000"/>
                </a:spcAft>
              </a:pPr>
              <a:r>
                <a:rPr lang="en-US" sz="1700" b="1" dirty="0" smtClean="0">
                  <a:solidFill>
                    <a:schemeClr val="accent1">
                      <a:lumMod val="50000"/>
                    </a:schemeClr>
                  </a:solidFill>
                  <a:latin typeface="Arial Narrow"/>
                  <a:ea typeface="Arial" pitchFamily="-105" charset="0"/>
                  <a:cs typeface="Arial Narrow"/>
                </a:rPr>
                <a:t>Planning</a:t>
              </a:r>
              <a:endParaRPr lang="en-US" sz="1700" b="1" i="1" dirty="0">
                <a:solidFill>
                  <a:schemeClr val="accent1">
                    <a:lumMod val="50000"/>
                  </a:schemeClr>
                </a:solidFill>
                <a:latin typeface="Arial Narrow"/>
                <a:cs typeface="Arial Narrow"/>
              </a:endParaRPr>
            </a:p>
          </p:txBody>
        </p:sp>
        <p:sp>
          <p:nvSpPr>
            <p:cNvPr id="9" name="TextBox 8"/>
            <p:cNvSpPr txBox="1">
              <a:spLocks noChangeArrowheads="1"/>
            </p:cNvSpPr>
            <p:nvPr/>
          </p:nvSpPr>
          <p:spPr bwMode="auto">
            <a:xfrm>
              <a:off x="2252020" y="3049640"/>
              <a:ext cx="2668588" cy="261610"/>
            </a:xfrm>
            <a:prstGeom prst="rect">
              <a:avLst/>
            </a:prstGeom>
            <a:noFill/>
            <a:ln w="9525">
              <a:noFill/>
              <a:miter lim="800000"/>
              <a:headEnd/>
              <a:tailEnd/>
            </a:ln>
          </p:spPr>
          <p:txBody>
            <a:bodyPr wrap="square" lIns="0" tIns="0" rIns="0" bIns="0">
              <a:prstTxWarp prst="textNoShape">
                <a:avLst/>
              </a:prstTxWarp>
              <a:spAutoFit/>
            </a:bodyPr>
            <a:lstStyle/>
            <a:p>
              <a:pPr>
                <a:spcAft>
                  <a:spcPts val="3000"/>
                </a:spcAft>
              </a:pPr>
              <a:r>
                <a:rPr lang="en-US" sz="1700" b="1" dirty="0" smtClean="0">
                  <a:solidFill>
                    <a:schemeClr val="accent1">
                      <a:lumMod val="50000"/>
                    </a:schemeClr>
                  </a:solidFill>
                  <a:latin typeface="Arial Narrow"/>
                  <a:ea typeface="Arial" pitchFamily="-105" charset="0"/>
                  <a:cs typeface="Arial Narrow"/>
                </a:rPr>
                <a:t>Local Technical </a:t>
              </a:r>
              <a:r>
                <a:rPr lang="en-US" sz="1700" b="1" dirty="0">
                  <a:solidFill>
                    <a:schemeClr val="accent1">
                      <a:lumMod val="50000"/>
                    </a:schemeClr>
                  </a:solidFill>
                  <a:latin typeface="Arial Narrow"/>
                  <a:ea typeface="Arial" pitchFamily="-105" charset="0"/>
                  <a:cs typeface="Arial Narrow"/>
                </a:rPr>
                <a:t>Assistance</a:t>
              </a:r>
              <a:endParaRPr lang="en-US" sz="1700" b="1" i="1" dirty="0">
                <a:solidFill>
                  <a:schemeClr val="accent1">
                    <a:lumMod val="50000"/>
                  </a:schemeClr>
                </a:solidFill>
                <a:latin typeface="Arial Narrow"/>
                <a:cs typeface="Arial Narrow"/>
              </a:endParaRPr>
            </a:p>
          </p:txBody>
        </p:sp>
        <p:sp>
          <p:nvSpPr>
            <p:cNvPr id="11" name="TextBox 10"/>
            <p:cNvSpPr txBox="1">
              <a:spLocks noChangeArrowheads="1"/>
            </p:cNvSpPr>
            <p:nvPr/>
          </p:nvSpPr>
          <p:spPr bwMode="auto">
            <a:xfrm>
              <a:off x="2241973" y="4839086"/>
              <a:ext cx="2773362" cy="261610"/>
            </a:xfrm>
            <a:prstGeom prst="rect">
              <a:avLst/>
            </a:prstGeom>
            <a:noFill/>
            <a:ln w="9525">
              <a:noFill/>
              <a:miter lim="800000"/>
              <a:headEnd/>
              <a:tailEnd/>
            </a:ln>
          </p:spPr>
          <p:txBody>
            <a:bodyPr wrap="square" lIns="0" tIns="0" rIns="0" bIns="0">
              <a:prstTxWarp prst="textNoShape">
                <a:avLst/>
              </a:prstTxWarp>
              <a:spAutoFit/>
            </a:bodyPr>
            <a:lstStyle/>
            <a:p>
              <a:pPr>
                <a:spcAft>
                  <a:spcPts val="3000"/>
                </a:spcAft>
              </a:pPr>
              <a:r>
                <a:rPr lang="en-US" sz="1700" b="1" dirty="0">
                  <a:solidFill>
                    <a:schemeClr val="accent1">
                      <a:lumMod val="50000"/>
                    </a:schemeClr>
                  </a:solidFill>
                  <a:latin typeface="Arial Narrow"/>
                  <a:ea typeface="Arial" pitchFamily="-105" charset="0"/>
                  <a:cs typeface="Arial Narrow"/>
                </a:rPr>
                <a:t>Economic Adjustment </a:t>
              </a:r>
            </a:p>
          </p:txBody>
        </p:sp>
        <p:pic>
          <p:nvPicPr>
            <p:cNvPr id="13" name="Picture 12" descr="SustainableEconDev_icon.png"/>
            <p:cNvPicPr>
              <a:picLocks noChangeAspect="1"/>
            </p:cNvPicPr>
            <p:nvPr/>
          </p:nvPicPr>
          <p:blipFill>
            <a:blip r:embed="rId7" cstate="email">
              <a:duotone>
                <a:prstClr val="black"/>
                <a:schemeClr val="accent1">
                  <a:tint val="45000"/>
                  <a:satMod val="400000"/>
                </a:schemeClr>
              </a:duotone>
              <a:extLst>
                <a:ext uri="{28A0092B-C50C-407E-A947-70E740481C1C}">
                  <a14:useLocalDpi xmlns:a14="http://schemas.microsoft.com/office/drawing/2010/main"/>
                </a:ext>
              </a:extLst>
            </a:blip>
            <a:stretch>
              <a:fillRect/>
            </a:stretch>
          </p:blipFill>
          <p:spPr bwMode="auto">
            <a:xfrm>
              <a:off x="1539235" y="3834408"/>
              <a:ext cx="525462" cy="525462"/>
            </a:xfrm>
            <a:prstGeom prst="rect">
              <a:avLst/>
            </a:prstGeom>
            <a:noFill/>
            <a:ln w="9525">
              <a:noFill/>
              <a:miter lim="800000"/>
              <a:headEnd/>
              <a:tailEnd/>
            </a:ln>
          </p:spPr>
        </p:pic>
        <p:pic>
          <p:nvPicPr>
            <p:cNvPr id="14" name="Picture 13" descr="SustainableEconDev_icon.png"/>
            <p:cNvPicPr>
              <a:picLocks noChangeAspect="1"/>
            </p:cNvPicPr>
            <p:nvPr/>
          </p:nvPicPr>
          <p:blipFill>
            <a:blip r:embed="rId8" cstate="email">
              <a:duotone>
                <a:prstClr val="black"/>
                <a:schemeClr val="accent1">
                  <a:tint val="45000"/>
                  <a:satMod val="400000"/>
                </a:schemeClr>
              </a:duotone>
              <a:extLst>
                <a:ext uri="{28A0092B-C50C-407E-A947-70E740481C1C}">
                  <a14:useLocalDpi xmlns:a14="http://schemas.microsoft.com/office/drawing/2010/main"/>
                </a:ext>
              </a:extLst>
            </a:blip>
            <a:stretch>
              <a:fillRect/>
            </a:stretch>
          </p:blipFill>
          <p:spPr bwMode="auto">
            <a:xfrm>
              <a:off x="1557760" y="4716349"/>
              <a:ext cx="534987" cy="522472"/>
            </a:xfrm>
            <a:prstGeom prst="rect">
              <a:avLst/>
            </a:prstGeom>
            <a:noFill/>
            <a:ln w="9525">
              <a:noFill/>
              <a:miter lim="800000"/>
              <a:headEnd/>
              <a:tailEnd/>
            </a:ln>
          </p:spPr>
        </p:pic>
        <p:pic>
          <p:nvPicPr>
            <p:cNvPr id="18" name="Picture 5" descr="SustainableEconDev_icon.png"/>
            <p:cNvPicPr>
              <a:picLocks noChangeAspect="1"/>
            </p:cNvPicPr>
            <p:nvPr/>
          </p:nvPicPr>
          <p:blipFill>
            <a:blip r:embed="rId9" cstate="email">
              <a:duotone>
                <a:prstClr val="black"/>
                <a:schemeClr val="accent1">
                  <a:tint val="45000"/>
                  <a:satMod val="400000"/>
                </a:schemeClr>
              </a:duotone>
              <a:extLst>
                <a:ext uri="{28A0092B-C50C-407E-A947-70E740481C1C}">
                  <a14:useLocalDpi xmlns:a14="http://schemas.microsoft.com/office/drawing/2010/main"/>
                </a:ext>
              </a:extLst>
            </a:blip>
            <a:stretch>
              <a:fillRect/>
            </a:stretch>
          </p:blipFill>
          <p:spPr bwMode="auto">
            <a:xfrm>
              <a:off x="5187477" y="3808539"/>
              <a:ext cx="536575" cy="536575"/>
            </a:xfrm>
            <a:prstGeom prst="rect">
              <a:avLst/>
            </a:prstGeom>
            <a:noFill/>
            <a:ln w="9525">
              <a:noFill/>
              <a:miter lim="800000"/>
              <a:headEnd/>
              <a:tailEnd/>
            </a:ln>
          </p:spPr>
        </p:pic>
        <p:sp>
          <p:nvSpPr>
            <p:cNvPr id="19" name="TextBox 18"/>
            <p:cNvSpPr txBox="1">
              <a:spLocks noChangeArrowheads="1"/>
            </p:cNvSpPr>
            <p:nvPr/>
          </p:nvSpPr>
          <p:spPr bwMode="auto">
            <a:xfrm>
              <a:off x="5855813" y="3885603"/>
              <a:ext cx="2668588" cy="523220"/>
            </a:xfrm>
            <a:prstGeom prst="rect">
              <a:avLst/>
            </a:prstGeom>
            <a:noFill/>
            <a:ln w="9525">
              <a:noFill/>
              <a:miter lim="800000"/>
              <a:headEnd/>
              <a:tailEnd/>
            </a:ln>
          </p:spPr>
          <p:txBody>
            <a:bodyPr wrap="square" lIns="0" tIns="0" rIns="0" bIns="0">
              <a:prstTxWarp prst="textNoShape">
                <a:avLst/>
              </a:prstTxWarp>
              <a:spAutoFit/>
            </a:bodyPr>
            <a:lstStyle/>
            <a:p>
              <a:pPr>
                <a:spcAft>
                  <a:spcPts val="3000"/>
                </a:spcAft>
              </a:pPr>
              <a:r>
                <a:rPr lang="en-US" sz="1700" b="1" dirty="0">
                  <a:solidFill>
                    <a:schemeClr val="accent1">
                      <a:lumMod val="50000"/>
                    </a:schemeClr>
                  </a:solidFill>
                  <a:latin typeface="Arial Narrow"/>
                  <a:ea typeface="Arial" pitchFamily="-105" charset="0"/>
                  <a:cs typeface="Arial Narrow"/>
                </a:rPr>
                <a:t>Trade Adjustment </a:t>
              </a:r>
              <a:r>
                <a:rPr lang="en-US" sz="1700" b="1" dirty="0" smtClean="0">
                  <a:solidFill>
                    <a:schemeClr val="accent1">
                      <a:lumMod val="50000"/>
                    </a:schemeClr>
                  </a:solidFill>
                  <a:latin typeface="Arial Narrow"/>
                  <a:ea typeface="Arial" pitchFamily="-105" charset="0"/>
                  <a:cs typeface="Arial Narrow"/>
                </a:rPr>
                <a:t>Assistance for Firms</a:t>
              </a:r>
              <a:endParaRPr lang="en-US" sz="1700" b="1" i="1" dirty="0">
                <a:solidFill>
                  <a:schemeClr val="accent1">
                    <a:lumMod val="50000"/>
                  </a:schemeClr>
                </a:solidFill>
                <a:latin typeface="Arial Narrow"/>
                <a:cs typeface="Arial Narrow"/>
              </a:endParaRPr>
            </a:p>
          </p:txBody>
        </p:sp>
        <p:sp>
          <p:nvSpPr>
            <p:cNvPr id="25" name="TextBox 24"/>
            <p:cNvSpPr txBox="1">
              <a:spLocks noChangeArrowheads="1"/>
            </p:cNvSpPr>
            <p:nvPr/>
          </p:nvSpPr>
          <p:spPr bwMode="auto">
            <a:xfrm>
              <a:off x="5879251" y="4797371"/>
              <a:ext cx="2668588" cy="523220"/>
            </a:xfrm>
            <a:prstGeom prst="rect">
              <a:avLst/>
            </a:prstGeom>
            <a:noFill/>
            <a:ln w="9525">
              <a:noFill/>
              <a:miter lim="800000"/>
              <a:headEnd/>
              <a:tailEnd/>
            </a:ln>
          </p:spPr>
          <p:txBody>
            <a:bodyPr wrap="square" lIns="0" tIns="0" rIns="0" bIns="0">
              <a:prstTxWarp prst="textNoShape">
                <a:avLst/>
              </a:prstTxWarp>
              <a:spAutoFit/>
            </a:bodyPr>
            <a:lstStyle/>
            <a:p>
              <a:pPr>
                <a:spcAft>
                  <a:spcPts val="3000"/>
                </a:spcAft>
              </a:pPr>
              <a:r>
                <a:rPr lang="en-US" sz="1700" b="1" dirty="0" smtClean="0">
                  <a:solidFill>
                    <a:schemeClr val="accent1">
                      <a:lumMod val="50000"/>
                    </a:schemeClr>
                  </a:solidFill>
                  <a:latin typeface="Arial Narrow"/>
                  <a:ea typeface="Arial" pitchFamily="-105" charset="0"/>
                  <a:cs typeface="Arial Narrow"/>
                </a:rPr>
                <a:t>Regional Innovation Strategies (America COMPETES RAMI)</a:t>
              </a:r>
              <a:endParaRPr lang="en-US" sz="1700" b="1" i="1" dirty="0">
                <a:solidFill>
                  <a:schemeClr val="accent1">
                    <a:lumMod val="50000"/>
                  </a:schemeClr>
                </a:solidFill>
                <a:latin typeface="Arial Narrow"/>
                <a:cs typeface="Arial Narrow"/>
              </a:endParaRPr>
            </a:p>
          </p:txBody>
        </p:sp>
        <p:pic>
          <p:nvPicPr>
            <p:cNvPr id="5122" name="Picture 2" descr="C:\Users\RWhite4\AppData\Local\Microsoft\Windows\Temporary Internet Files\Content.IE5\IVT4ZSL7\MC900441834[1].wmf"/>
            <p:cNvPicPr>
              <a:picLocks noChangeAspect="1" noChangeArrowheads="1"/>
            </p:cNvPicPr>
            <p:nvPr/>
          </p:nvPicPr>
          <p:blipFill>
            <a:blip r:embed="rId10" cstate="email">
              <a:clrChange>
                <a:clrFrom>
                  <a:srgbClr val="859BCF"/>
                </a:clrFrom>
                <a:clrTo>
                  <a:srgbClr val="859BCF">
                    <a:alpha val="0"/>
                  </a:srgbClr>
                </a:clrTo>
              </a:clrChange>
              <a:duotone>
                <a:prstClr val="black"/>
                <a:schemeClr val="accent1">
                  <a:tint val="45000"/>
                  <a:satMod val="400000"/>
                </a:schemeClr>
              </a:duotone>
              <a:lum bright="-20000" contrast="-20000"/>
              <a:extLst>
                <a:ext uri="{28A0092B-C50C-407E-A947-70E740481C1C}">
                  <a14:useLocalDpi xmlns:a14="http://schemas.microsoft.com/office/drawing/2010/main"/>
                </a:ext>
              </a:extLst>
            </a:blip>
            <a:srcRect/>
            <a:stretch>
              <a:fillRect/>
            </a:stretch>
          </p:blipFill>
          <p:spPr bwMode="auto">
            <a:xfrm>
              <a:off x="5215527" y="4716349"/>
              <a:ext cx="546650" cy="54576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grpSp>
      <p:sp>
        <p:nvSpPr>
          <p:cNvPr id="12" name="Slide Number Placeholder 11"/>
          <p:cNvSpPr>
            <a:spLocks noGrp="1"/>
          </p:cNvSpPr>
          <p:nvPr>
            <p:ph type="sldNum" sz="quarter" idx="12"/>
          </p:nvPr>
        </p:nvSpPr>
        <p:spPr>
          <a:xfrm>
            <a:off x="6553200" y="6345464"/>
            <a:ext cx="2133600" cy="365125"/>
          </a:xfrm>
        </p:spPr>
        <p:txBody>
          <a:bodyPr vert="horz" wrap="square" lIns="91440" tIns="45720" rIns="91440" bIns="45720" numCol="1" anchor="ctr" anchorCtr="0" compatLnSpc="1">
            <a:prstTxWarp prst="textNoShape">
              <a:avLst/>
            </a:prstTxWarp>
          </a:bodyPr>
          <a:lstStyle/>
          <a:p>
            <a:fld id="{D7177172-5DE9-432B-B711-87A22BD1FD50}" type="slidenum">
              <a:rPr lang="en-US">
                <a:solidFill>
                  <a:prstClr val="white"/>
                </a:solidFill>
                <a:latin typeface="Arial" panose="020B0604020202020204" pitchFamily="34" charset="0"/>
                <a:cs typeface="Arial" panose="020B0604020202020204" pitchFamily="34" charset="0"/>
              </a:rPr>
              <a:pPr/>
              <a:t>7</a:t>
            </a:fld>
            <a:endParaRPr lang="en-US" dirty="0">
              <a:solidFill>
                <a:prstClr val="white"/>
              </a:solidFill>
              <a:latin typeface="Arial" panose="020B0604020202020204" pitchFamily="34" charset="0"/>
              <a:cs typeface="Arial" panose="020B0604020202020204" pitchFamily="34" charset="0"/>
            </a:endParaRPr>
          </a:p>
        </p:txBody>
      </p:sp>
      <p:sp>
        <p:nvSpPr>
          <p:cNvPr id="26" name="TextBox 25"/>
          <p:cNvSpPr txBox="1"/>
          <p:nvPr/>
        </p:nvSpPr>
        <p:spPr>
          <a:xfrm>
            <a:off x="1332950" y="1489322"/>
            <a:ext cx="5854700" cy="430887"/>
          </a:xfrm>
          <a:prstGeom prst="rect">
            <a:avLst/>
          </a:prstGeom>
          <a:noFill/>
        </p:spPr>
        <p:txBody>
          <a:bodyPr wrap="square" lIns="0" tIns="0" rIns="0" bIns="0">
            <a:spAutoFit/>
          </a:bodyPr>
          <a:lstStyle/>
          <a:p>
            <a:pPr fontAlgn="auto">
              <a:spcBef>
                <a:spcPts val="0"/>
              </a:spcBef>
              <a:spcAft>
                <a:spcPts val="300"/>
              </a:spcAft>
              <a:defRPr/>
            </a:pPr>
            <a:r>
              <a:rPr lang="en-US" sz="2800" b="1" spc="250" dirty="0" smtClean="0">
                <a:solidFill>
                  <a:srgbClr val="DBD087"/>
                </a:solidFill>
                <a:latin typeface="+mj-lt"/>
                <a:ea typeface="+mn-ea"/>
                <a:cs typeface="Arial Narrow"/>
              </a:rPr>
              <a:t>EDA Program Portfolio</a:t>
            </a:r>
            <a:endParaRPr lang="en-US" sz="1200" b="1" dirty="0">
              <a:solidFill>
                <a:srgbClr val="723D14"/>
              </a:solidFill>
              <a:latin typeface="+mj-lt"/>
            </a:endParaRPr>
          </a:p>
        </p:txBody>
      </p:sp>
    </p:spTree>
    <p:extLst>
      <p:ext uri="{BB962C8B-B14F-4D97-AF65-F5344CB8AC3E}">
        <p14:creationId xmlns:p14="http://schemas.microsoft.com/office/powerpoint/2010/main" val="31557205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a:spLocks noChangeArrowheads="1"/>
          </p:cNvSpPr>
          <p:nvPr/>
        </p:nvSpPr>
        <p:spPr bwMode="auto">
          <a:xfrm>
            <a:off x="325438" y="1491807"/>
            <a:ext cx="8385175" cy="769937"/>
          </a:xfrm>
          <a:prstGeom prst="rect">
            <a:avLst/>
          </a:prstGeom>
          <a:noFill/>
          <a:ln w="9525">
            <a:noFill/>
            <a:miter lim="800000"/>
            <a:headEnd/>
            <a:tailEnd/>
          </a:ln>
        </p:spPr>
        <p:txBody>
          <a:bodyPr lIns="0" tIns="0" rIns="0" bIns="0">
            <a:spAutoFit/>
          </a:bodyPr>
          <a:lstStyle/>
          <a:p>
            <a:pPr>
              <a:lnSpc>
                <a:spcPts val="3040"/>
              </a:lnSpc>
              <a:spcAft>
                <a:spcPts val="0"/>
              </a:spcAft>
              <a:defRPr/>
            </a:pPr>
            <a:r>
              <a:rPr lang="en-US" sz="2400" b="1" dirty="0">
                <a:solidFill>
                  <a:srgbClr val="DBD087"/>
                </a:solidFill>
                <a:latin typeface="+mj-lt"/>
                <a:ea typeface="ＭＳ Ｐゴシック" pitchFamily="-105" charset="-128"/>
                <a:cs typeface="Arial" pitchFamily="34" charset="0"/>
              </a:rPr>
              <a:t>EDA Serves as the Federal Lead for National Disaster Recovery and Promoting Resilient Regional Economies</a:t>
            </a:r>
            <a:endParaRPr lang="en-US" sz="2800" b="1" dirty="0">
              <a:solidFill>
                <a:srgbClr val="DBD087"/>
              </a:solidFill>
              <a:latin typeface="+mj-lt"/>
              <a:ea typeface="ＭＳ Ｐゴシック" pitchFamily="-105" charset="-128"/>
              <a:cs typeface="ＭＳ Ｐゴシック" pitchFamily="-105" charset="-128"/>
            </a:endParaRPr>
          </a:p>
        </p:txBody>
      </p:sp>
      <p:sp>
        <p:nvSpPr>
          <p:cNvPr id="28676" name="TextBox 1"/>
          <p:cNvSpPr txBox="1">
            <a:spLocks noChangeArrowheads="1"/>
          </p:cNvSpPr>
          <p:nvPr/>
        </p:nvSpPr>
        <p:spPr bwMode="auto">
          <a:xfrm>
            <a:off x="347663" y="2386032"/>
            <a:ext cx="8113712" cy="36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buFont typeface="Wingdings" pitchFamily="2" charset="2"/>
              <a:buChar char="Ø"/>
            </a:pPr>
            <a:r>
              <a:rPr lang="en-US" altLang="en-US" dirty="0">
                <a:solidFill>
                  <a:srgbClr val="1A3468"/>
                </a:solidFill>
                <a:latin typeface="Calibri" pitchFamily="34" charset="0"/>
              </a:rPr>
              <a:t>EDA's role in disaster recovery is to facilitate delivery of federal economic development assistance to local governments for </a:t>
            </a:r>
            <a:r>
              <a:rPr lang="en-US" altLang="en-US" u="sng" dirty="0">
                <a:solidFill>
                  <a:srgbClr val="1A3468"/>
                </a:solidFill>
                <a:latin typeface="Calibri" pitchFamily="34" charset="0"/>
              </a:rPr>
              <a:t>long-term community economic recovery planning, reconstruction, redevelopment and resiliency</a:t>
            </a:r>
            <a:r>
              <a:rPr lang="en-US" altLang="en-US" dirty="0">
                <a:solidFill>
                  <a:srgbClr val="1A3468"/>
                </a:solidFill>
                <a:latin typeface="Calibri" pitchFamily="34" charset="0"/>
              </a:rPr>
              <a:t>.</a:t>
            </a:r>
          </a:p>
          <a:p>
            <a:pPr eaLnBrk="1" hangingPunct="1">
              <a:buFont typeface="Wingdings" pitchFamily="2" charset="2"/>
              <a:buChar char="Ø"/>
            </a:pPr>
            <a:endParaRPr lang="en-US" altLang="en-US" sz="1000" dirty="0" smtClean="0">
              <a:solidFill>
                <a:srgbClr val="1A3468"/>
              </a:solidFill>
              <a:latin typeface="Calibri" pitchFamily="34" charset="0"/>
            </a:endParaRPr>
          </a:p>
          <a:p>
            <a:pPr eaLnBrk="1" hangingPunct="1">
              <a:buFont typeface="Wingdings" pitchFamily="2" charset="2"/>
              <a:buChar char="Ø"/>
            </a:pPr>
            <a:r>
              <a:rPr lang="en-US" altLang="en-US" dirty="0" smtClean="0">
                <a:solidFill>
                  <a:srgbClr val="1A3468"/>
                </a:solidFill>
                <a:latin typeface="Calibri" pitchFamily="34" charset="0"/>
              </a:rPr>
              <a:t>Following </a:t>
            </a:r>
            <a:r>
              <a:rPr lang="en-US" altLang="en-US" dirty="0">
                <a:solidFill>
                  <a:srgbClr val="1A3468"/>
                </a:solidFill>
                <a:latin typeface="Calibri" pitchFamily="34" charset="0"/>
              </a:rPr>
              <a:t>a disaster, EDA responds by first coordinating with sister bureaus and other agencies engaged in disaster recovery efforts to share information and data on the ramifications of the disaster. </a:t>
            </a:r>
            <a:endParaRPr lang="en-US" altLang="en-US" dirty="0" smtClean="0">
              <a:solidFill>
                <a:srgbClr val="1A3468"/>
              </a:solidFill>
              <a:latin typeface="Calibri" pitchFamily="34" charset="0"/>
            </a:endParaRPr>
          </a:p>
          <a:p>
            <a:pPr lvl="1" eaLnBrk="1" hangingPunct="1">
              <a:buFont typeface="Wingdings" pitchFamily="2" charset="2"/>
              <a:buChar char="Ø"/>
            </a:pPr>
            <a:r>
              <a:rPr lang="en-US" altLang="en-US" sz="1600" dirty="0" smtClean="0">
                <a:solidFill>
                  <a:srgbClr val="1A3468"/>
                </a:solidFill>
                <a:latin typeface="Calibri" pitchFamily="34" charset="0"/>
              </a:rPr>
              <a:t>EDA  </a:t>
            </a:r>
            <a:r>
              <a:rPr lang="en-US" altLang="en-US" sz="1600" dirty="0">
                <a:solidFill>
                  <a:srgbClr val="1A3468"/>
                </a:solidFill>
                <a:latin typeface="Calibri" pitchFamily="34" charset="0"/>
              </a:rPr>
              <a:t>also reaches out to its economic development practitioner network (particularly its network of Economic Development Districts (EDD) District Organizations) to collect on-the-ground information on the economic impacts of the disaster event.</a:t>
            </a:r>
          </a:p>
          <a:p>
            <a:pPr eaLnBrk="1" hangingPunct="1">
              <a:buFont typeface="Wingdings" pitchFamily="2" charset="2"/>
              <a:buChar char="Ø"/>
            </a:pPr>
            <a:endParaRPr lang="en-US" altLang="en-US" sz="1000" dirty="0" smtClean="0">
              <a:solidFill>
                <a:srgbClr val="1A3468"/>
              </a:solidFill>
              <a:latin typeface="Calibri" pitchFamily="34" charset="0"/>
            </a:endParaRPr>
          </a:p>
          <a:p>
            <a:pPr eaLnBrk="1" hangingPunct="1">
              <a:buFont typeface="Wingdings" pitchFamily="2" charset="2"/>
              <a:buChar char="Ø"/>
            </a:pPr>
            <a:r>
              <a:rPr lang="en-US" altLang="en-US" dirty="0" smtClean="0">
                <a:solidFill>
                  <a:srgbClr val="1A3468"/>
                </a:solidFill>
                <a:latin typeface="Calibri" pitchFamily="34" charset="0"/>
              </a:rPr>
              <a:t>EDA </a:t>
            </a:r>
            <a:r>
              <a:rPr lang="en-US" altLang="en-US" dirty="0">
                <a:solidFill>
                  <a:srgbClr val="1A3468"/>
                </a:solidFill>
                <a:latin typeface="Calibri" pitchFamily="34" charset="0"/>
              </a:rPr>
              <a:t>serves as the Coordinating Agency on behalf of the Department of Commerce for the Economic Recovery Support Function (RSF) in the National Disaster Recovery Framework (NDRF).</a:t>
            </a:r>
          </a:p>
        </p:txBody>
      </p:sp>
      <p:sp>
        <p:nvSpPr>
          <p:cNvPr id="4" name="TextBox 3"/>
          <p:cNvSpPr txBox="1"/>
          <p:nvPr/>
        </p:nvSpPr>
        <p:spPr>
          <a:xfrm>
            <a:off x="3468411" y="620862"/>
            <a:ext cx="5509666" cy="184666"/>
          </a:xfrm>
          <a:prstGeom prst="rect">
            <a:avLst/>
          </a:prstGeom>
          <a:noFill/>
        </p:spPr>
        <p:txBody>
          <a:bodyPr wrap="square" lIns="0" tIns="0" rIns="0" bIns="0">
            <a:spAutoFit/>
          </a:bodyPr>
          <a:lstStyle/>
          <a:p>
            <a:pPr>
              <a:spcAft>
                <a:spcPts val="600"/>
              </a:spcAft>
            </a:pPr>
            <a:r>
              <a:rPr lang="en-US" sz="1200" b="1" cap="all" spc="250" dirty="0" smtClean="0">
                <a:solidFill>
                  <a:schemeClr val="bg1"/>
                </a:solidFill>
                <a:latin typeface="Arial Narrow"/>
                <a:cs typeface="Arial Narrow"/>
              </a:rPr>
              <a:t>Innovation.  Regional Collaboration.  Job Creation. </a:t>
            </a:r>
          </a:p>
        </p:txBody>
      </p:sp>
    </p:spTree>
    <p:extLst>
      <p:ext uri="{BB962C8B-B14F-4D97-AF65-F5344CB8AC3E}">
        <p14:creationId xmlns:p14="http://schemas.microsoft.com/office/powerpoint/2010/main" val="2383203448"/>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a:spLocks noChangeArrowheads="1"/>
          </p:cNvSpPr>
          <p:nvPr/>
        </p:nvSpPr>
        <p:spPr bwMode="auto">
          <a:xfrm>
            <a:off x="325438" y="1446390"/>
            <a:ext cx="8385175" cy="769937"/>
          </a:xfrm>
          <a:prstGeom prst="rect">
            <a:avLst/>
          </a:prstGeom>
          <a:noFill/>
          <a:ln w="9525">
            <a:noFill/>
            <a:miter lim="800000"/>
            <a:headEnd/>
            <a:tailEnd/>
          </a:ln>
        </p:spPr>
        <p:txBody>
          <a:bodyPr lIns="0" tIns="0" rIns="0" bIns="0">
            <a:spAutoFit/>
          </a:bodyPr>
          <a:lstStyle/>
          <a:p>
            <a:pPr>
              <a:lnSpc>
                <a:spcPts val="3040"/>
              </a:lnSpc>
              <a:spcAft>
                <a:spcPts val="0"/>
              </a:spcAft>
              <a:defRPr/>
            </a:pPr>
            <a:r>
              <a:rPr lang="en-US" sz="2400" b="1" dirty="0">
                <a:solidFill>
                  <a:srgbClr val="DBD087"/>
                </a:solidFill>
                <a:latin typeface="+mj-lt"/>
                <a:ea typeface="ＭＳ Ｐゴシック" pitchFamily="-105" charset="-128"/>
                <a:cs typeface="Arial" pitchFamily="34" charset="0"/>
              </a:rPr>
              <a:t>EDA’s Office of Innovation and Entrepreneurship (OIE) leads Commerce efforts in Innovation and Entrepreneurship</a:t>
            </a:r>
            <a:endParaRPr lang="en-US" sz="2800" b="1" dirty="0">
              <a:solidFill>
                <a:srgbClr val="DBD087"/>
              </a:solidFill>
              <a:latin typeface="+mj-lt"/>
              <a:ea typeface="ＭＳ Ｐゴシック" pitchFamily="-105" charset="-128"/>
              <a:cs typeface="ＭＳ Ｐゴシック" pitchFamily="-105" charset="-128"/>
            </a:endParaRPr>
          </a:p>
        </p:txBody>
      </p:sp>
      <p:sp>
        <p:nvSpPr>
          <p:cNvPr id="28676" name="TextBox 1"/>
          <p:cNvSpPr txBox="1">
            <a:spLocks noChangeArrowheads="1"/>
          </p:cNvSpPr>
          <p:nvPr/>
        </p:nvSpPr>
        <p:spPr bwMode="auto">
          <a:xfrm>
            <a:off x="347663" y="2258240"/>
            <a:ext cx="8113712" cy="381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buFont typeface="Wingdings" panose="05000000000000000000" pitchFamily="2" charset="2"/>
              <a:buChar char="Ø"/>
              <a:defRPr/>
            </a:pPr>
            <a:r>
              <a:rPr lang="en-US" altLang="en-US" dirty="0" smtClean="0">
                <a:solidFill>
                  <a:srgbClr val="162E5B"/>
                </a:solidFill>
                <a:latin typeface="Calibri" pitchFamily="34" charset="0"/>
              </a:rPr>
              <a:t>Established through the America COMPETES Reauthorization Act of 2010 </a:t>
            </a:r>
          </a:p>
          <a:p>
            <a:pPr lvl="1">
              <a:buFont typeface="Wingdings" panose="05000000000000000000" pitchFamily="2" charset="2"/>
              <a:buChar char="Ø"/>
              <a:defRPr/>
            </a:pPr>
            <a:r>
              <a:rPr lang="en-US" sz="1600" dirty="0" smtClean="0">
                <a:solidFill>
                  <a:srgbClr val="162E5B"/>
                </a:solidFill>
                <a:latin typeface="+mn-lt"/>
              </a:rPr>
              <a:t>to foster innovation and the commercialization of new technologies, products, processes, and services </a:t>
            </a:r>
          </a:p>
          <a:p>
            <a:pPr lvl="1">
              <a:buFont typeface="Wingdings" panose="05000000000000000000" pitchFamily="2" charset="2"/>
              <a:buChar char="Ø"/>
              <a:defRPr/>
            </a:pPr>
            <a:r>
              <a:rPr lang="en-US" sz="1600" dirty="0" smtClean="0">
                <a:solidFill>
                  <a:srgbClr val="162E5B"/>
                </a:solidFill>
                <a:latin typeface="+mn-lt"/>
              </a:rPr>
              <a:t>goal of promoting productivity and economic growth in the United States.</a:t>
            </a:r>
          </a:p>
          <a:p>
            <a:pPr>
              <a:buFont typeface="Wingdings" panose="05000000000000000000" pitchFamily="2" charset="2"/>
              <a:buChar char="Ø"/>
              <a:defRPr/>
            </a:pPr>
            <a:endParaRPr lang="en-US" altLang="en-US" sz="1000" dirty="0" smtClean="0">
              <a:solidFill>
                <a:srgbClr val="162E5B"/>
              </a:solidFill>
              <a:latin typeface="+mn-lt"/>
            </a:endParaRPr>
          </a:p>
          <a:p>
            <a:pPr>
              <a:buFont typeface="Wingdings" panose="05000000000000000000" pitchFamily="2" charset="2"/>
              <a:buChar char="Ø"/>
              <a:defRPr/>
            </a:pPr>
            <a:r>
              <a:rPr lang="en-US" altLang="en-US" dirty="0" smtClean="0">
                <a:solidFill>
                  <a:srgbClr val="162E5B"/>
                </a:solidFill>
                <a:latin typeface="+mn-lt"/>
              </a:rPr>
              <a:t>Operates the National Advisory Council for Innovation and Entrepreneurship (NACIE) for the Secretary of Commerce.</a:t>
            </a:r>
          </a:p>
          <a:p>
            <a:pPr eaLnBrk="1" hangingPunct="1">
              <a:buFont typeface="Wingdings" pitchFamily="2" charset="2"/>
              <a:buChar char="Ø"/>
              <a:defRPr/>
            </a:pPr>
            <a:endParaRPr lang="en-US" altLang="en-US" sz="1000" dirty="0" smtClean="0">
              <a:solidFill>
                <a:srgbClr val="162E5B"/>
              </a:solidFill>
              <a:latin typeface="Calibri" pitchFamily="34" charset="0"/>
            </a:endParaRPr>
          </a:p>
          <a:p>
            <a:pPr eaLnBrk="1" hangingPunct="1">
              <a:buFont typeface="Wingdings" pitchFamily="2" charset="2"/>
              <a:buChar char="Ø"/>
              <a:defRPr/>
            </a:pPr>
            <a:r>
              <a:rPr lang="en-US" altLang="en-US" dirty="0" smtClean="0">
                <a:solidFill>
                  <a:srgbClr val="162E5B"/>
                </a:solidFill>
                <a:latin typeface="Calibri" pitchFamily="34" charset="0"/>
              </a:rPr>
              <a:t>Regional Innovation Strategies (RIS) </a:t>
            </a:r>
            <a:r>
              <a:rPr lang="en-US" altLang="en-US" dirty="0">
                <a:solidFill>
                  <a:srgbClr val="162E5B"/>
                </a:solidFill>
                <a:latin typeface="Calibri" pitchFamily="34" charset="0"/>
              </a:rPr>
              <a:t>is a national program to help communities use innovation and entrepreneurship to drive economic growth and resiliency.</a:t>
            </a:r>
          </a:p>
          <a:p>
            <a:pPr eaLnBrk="1" hangingPunct="1">
              <a:buFont typeface="Wingdings" pitchFamily="2" charset="2"/>
              <a:buChar char="Ø"/>
              <a:defRPr/>
            </a:pPr>
            <a:endParaRPr lang="en-US" altLang="en-US" sz="1000" dirty="0" smtClean="0">
              <a:solidFill>
                <a:srgbClr val="162E5B"/>
              </a:solidFill>
              <a:latin typeface="Calibri" pitchFamily="34" charset="0"/>
            </a:endParaRPr>
          </a:p>
          <a:p>
            <a:pPr eaLnBrk="1" hangingPunct="1">
              <a:buFont typeface="Wingdings" pitchFamily="2" charset="2"/>
              <a:buChar char="Ø"/>
              <a:defRPr/>
            </a:pPr>
            <a:r>
              <a:rPr lang="en-US" altLang="en-US" dirty="0" smtClean="0">
                <a:solidFill>
                  <a:srgbClr val="162E5B"/>
                </a:solidFill>
                <a:latin typeface="Calibri" pitchFamily="34" charset="0"/>
              </a:rPr>
              <a:t>The 2014 RIS competition was comprised of three competitions:</a:t>
            </a:r>
          </a:p>
          <a:p>
            <a:pPr lvl="1" eaLnBrk="1" hangingPunct="1">
              <a:buFont typeface="Wingdings" pitchFamily="2" charset="2"/>
              <a:buChar char="Ø"/>
              <a:defRPr/>
            </a:pPr>
            <a:r>
              <a:rPr lang="en-US" altLang="en-US" dirty="0" smtClean="0">
                <a:solidFill>
                  <a:srgbClr val="162E5B"/>
                </a:solidFill>
                <a:latin typeface="Calibri" pitchFamily="34" charset="0"/>
              </a:rPr>
              <a:t>Science and Research Park Feasibility and Planning</a:t>
            </a:r>
          </a:p>
          <a:p>
            <a:pPr lvl="1" eaLnBrk="1" hangingPunct="1">
              <a:buFont typeface="Wingdings" pitchFamily="2" charset="2"/>
              <a:buChar char="Ø"/>
              <a:defRPr/>
            </a:pPr>
            <a:r>
              <a:rPr lang="en-US" altLang="en-US" dirty="0" smtClean="0">
                <a:solidFill>
                  <a:srgbClr val="162E5B"/>
                </a:solidFill>
                <a:latin typeface="Calibri" pitchFamily="34" charset="0"/>
              </a:rPr>
              <a:t>i6 Challenge (Proof of Concept and Commercialization Centers)</a:t>
            </a:r>
          </a:p>
          <a:p>
            <a:pPr lvl="1" eaLnBrk="1" hangingPunct="1">
              <a:buFont typeface="Wingdings" pitchFamily="2" charset="2"/>
              <a:buChar char="Ø"/>
              <a:defRPr/>
            </a:pPr>
            <a:r>
              <a:rPr lang="en-US" altLang="en-US" dirty="0" smtClean="0">
                <a:solidFill>
                  <a:srgbClr val="162E5B"/>
                </a:solidFill>
                <a:latin typeface="Calibri" pitchFamily="34" charset="0"/>
              </a:rPr>
              <a:t>Cluster-Based Seed Capital Funds </a:t>
            </a:r>
          </a:p>
        </p:txBody>
      </p:sp>
      <p:sp>
        <p:nvSpPr>
          <p:cNvPr id="4" name="TextBox 3"/>
          <p:cNvSpPr txBox="1"/>
          <p:nvPr/>
        </p:nvSpPr>
        <p:spPr>
          <a:xfrm>
            <a:off x="3468411" y="620862"/>
            <a:ext cx="5509666" cy="184666"/>
          </a:xfrm>
          <a:prstGeom prst="rect">
            <a:avLst/>
          </a:prstGeom>
          <a:noFill/>
        </p:spPr>
        <p:txBody>
          <a:bodyPr wrap="square" lIns="0" tIns="0" rIns="0" bIns="0">
            <a:spAutoFit/>
          </a:bodyPr>
          <a:lstStyle/>
          <a:p>
            <a:pPr>
              <a:spcAft>
                <a:spcPts val="600"/>
              </a:spcAft>
            </a:pPr>
            <a:r>
              <a:rPr lang="en-US" sz="1200" b="1" cap="all" spc="250" dirty="0" smtClean="0">
                <a:solidFill>
                  <a:schemeClr val="bg1"/>
                </a:solidFill>
                <a:latin typeface="Arial Narrow"/>
                <a:cs typeface="Arial Narrow"/>
              </a:rPr>
              <a:t>Innovation.  Regional Collaboration.  Job Creation. </a:t>
            </a:r>
          </a:p>
        </p:txBody>
      </p:sp>
    </p:spTree>
    <p:extLst>
      <p:ext uri="{BB962C8B-B14F-4D97-AF65-F5344CB8AC3E}">
        <p14:creationId xmlns:p14="http://schemas.microsoft.com/office/powerpoint/2010/main" val="1154640372"/>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17814</TotalTime>
  <Words>2908</Words>
  <Application>Microsoft Office PowerPoint</Application>
  <PresentationFormat>On-screen Show (4:3)</PresentationFormat>
  <Paragraphs>356</Paragraphs>
  <Slides>17</Slides>
  <Notes>13</Notes>
  <HiddenSlides>0</HiddenSlides>
  <MMClips>0</MMClips>
  <ScaleCrop>false</ScaleCrop>
  <HeadingPairs>
    <vt:vector size="4" baseType="variant">
      <vt:variant>
        <vt:lpstr>Theme</vt:lpstr>
      </vt:variant>
      <vt:variant>
        <vt:i4>2</vt:i4>
      </vt:variant>
      <vt:variant>
        <vt:lpstr>Slide Titles</vt:lpstr>
      </vt:variant>
      <vt:variant>
        <vt:i4>17</vt:i4>
      </vt:variant>
    </vt:vector>
  </HeadingPairs>
  <TitlesOfParts>
    <vt:vector size="19" baseType="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EDA Works With Non-Profits</vt:lpstr>
      <vt:lpstr>PowerPoint Presentation</vt:lpstr>
      <vt:lpstr>PowerPoint Presentation</vt:lpstr>
      <vt:lpstr>PowerPoint Presentation</vt:lpstr>
    </vt:vector>
  </TitlesOfParts>
  <Company>A. Bright Idea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Lisa Condon</dc:creator>
  <cp:lastModifiedBy>Tester</cp:lastModifiedBy>
  <cp:revision>1628</cp:revision>
  <cp:lastPrinted>2015-02-05T17:42:33Z</cp:lastPrinted>
  <dcterms:created xsi:type="dcterms:W3CDTF">2012-02-15T23:51:57Z</dcterms:created>
  <dcterms:modified xsi:type="dcterms:W3CDTF">2015-10-13T16:22:22Z</dcterms:modified>
</cp:coreProperties>
</file>