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96" r:id="rId3"/>
    <p:sldId id="297" r:id="rId4"/>
    <p:sldId id="291" r:id="rId5"/>
    <p:sldId id="298" r:id="rId6"/>
    <p:sldId id="301" r:id="rId7"/>
    <p:sldId id="300" r:id="rId8"/>
    <p:sldId id="299" r:id="rId9"/>
    <p:sldId id="290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0D0"/>
    <a:srgbClr val="005CB8"/>
    <a:srgbClr val="78C267"/>
    <a:srgbClr val="003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75" autoAdjust="0"/>
    <p:restoredTop sz="94484" autoAdjust="0"/>
  </p:normalViewPr>
  <p:slideViewPr>
    <p:cSldViewPr snapToGrid="0" snapToObjects="1">
      <p:cViewPr varScale="1">
        <p:scale>
          <a:sx n="109" d="100"/>
          <a:sy n="109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38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B90C9-EC64-4D40-8996-685F211BB397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ADF4-7849-8D41-87C9-BE5FCE4A6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62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06A97-4B45-4F08-A9BE-79ECEFCDA94D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8CF3D-8F6A-4990-81FE-8452AA361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1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8CF3D-8F6A-4990-81FE-8452AA3617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3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5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2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3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5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9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8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7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22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7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52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1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EB27A-FDFC-D446-8808-31AB7DF5DF6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C675D-0C45-A342-B7D1-B22BE8FFA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0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668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3697" y="4434058"/>
            <a:ext cx="7912473" cy="1632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>
                <a:solidFill>
                  <a:srgbClr val="008000"/>
                </a:solidFill>
                <a:latin typeface="Helvetica"/>
                <a:cs typeface="Helvetica"/>
              </a:rPr>
              <a:t>Coastal Bend Business Innovation Center</a:t>
            </a:r>
          </a:p>
          <a:p>
            <a:pPr algn="l"/>
            <a:endParaRPr lang="en-US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  <a:p>
            <a:pPr algn="l"/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Regional EDA University Conference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93698" y="6037596"/>
            <a:ext cx="7501643" cy="929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Russell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Franques, Associate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Director of Client Relations </a:t>
            </a:r>
          </a:p>
          <a:p>
            <a:pPr algn="l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March 8-10, 2017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949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3"/>
            <a:ext cx="9144000" cy="6858000"/>
          </a:xfrm>
          <a:prstGeom prst="rect">
            <a:avLst/>
          </a:prstGeom>
        </p:spPr>
      </p:pic>
      <p:pic>
        <p:nvPicPr>
          <p:cNvPr id="6" name="Picture 5" descr="LOGO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52" y="653822"/>
            <a:ext cx="5575140" cy="11965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6051" y="3501889"/>
            <a:ext cx="42772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Century Gothic"/>
                <a:cs typeface="Century Gothic"/>
              </a:rPr>
              <a:t>QUESTIONS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879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668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204" y="0"/>
            <a:ext cx="8518596" cy="11430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What are the needs and how do we meet them?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2211" y="235504"/>
            <a:ext cx="60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3" name="Picture 2" descr="RITA_Image_home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1" y="2306183"/>
            <a:ext cx="1591398" cy="2164301"/>
          </a:xfrm>
          <a:prstGeom prst="rect">
            <a:avLst/>
          </a:prstGeom>
        </p:spPr>
      </p:pic>
      <p:pic>
        <p:nvPicPr>
          <p:cNvPr id="5" name="Picture 4" descr="012117_PatentsandTrademarks-5905-X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87" y="2400041"/>
            <a:ext cx="3259741" cy="21697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903" y="2306182"/>
            <a:ext cx="1688031" cy="2164301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351360" y="1471899"/>
            <a:ext cx="1658679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5711712" y="1473647"/>
            <a:ext cx="2824650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ular Callout 16"/>
          <p:cNvSpPr/>
          <p:nvPr/>
        </p:nvSpPr>
        <p:spPr>
          <a:xfrm>
            <a:off x="3049910" y="1473647"/>
            <a:ext cx="1658679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8641" y="1522365"/>
            <a:ext cx="152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04040"/>
                </a:solidFill>
                <a:latin typeface="Helvetica"/>
                <a:cs typeface="Helvetica"/>
              </a:rPr>
              <a:t>Economic Diversification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03363" y="1632713"/>
            <a:ext cx="1524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Rural Outreach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2378" y="1531781"/>
            <a:ext cx="248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High-impact Educational Offerings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8204" y="4771556"/>
            <a:ext cx="215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Lone Star UAS Center of Excellence and Innovation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Soft Landing clients </a:t>
            </a:r>
            <a:endParaRPr lang="en-US" sz="1100" dirty="0"/>
          </a:p>
        </p:txBody>
      </p:sp>
      <p:sp>
        <p:nvSpPr>
          <p:cNvPr id="25" name="Rectangle 24"/>
          <p:cNvSpPr/>
          <p:nvPr/>
        </p:nvSpPr>
        <p:spPr>
          <a:xfrm>
            <a:off x="2891979" y="4766752"/>
            <a:ext cx="215301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404040"/>
                </a:solidFill>
                <a:latin typeface="Helvetica"/>
                <a:cs typeface="Helvetica"/>
              </a:rPr>
              <a:t>Need vary by geography 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11 county outreach program through the Governor’s Office grant</a:t>
            </a:r>
          </a:p>
          <a:p>
            <a:pPr marL="171450" indent="-171450">
              <a:buFont typeface="Arial"/>
              <a:buChar char="•"/>
            </a:pPr>
            <a:endParaRPr lang="en-US" sz="1100" dirty="0"/>
          </a:p>
        </p:txBody>
      </p:sp>
      <p:sp>
        <p:nvSpPr>
          <p:cNvPr id="26" name="Rectangle 25"/>
          <p:cNvSpPr/>
          <p:nvPr/>
        </p:nvSpPr>
        <p:spPr>
          <a:xfrm>
            <a:off x="5711712" y="4766752"/>
            <a:ext cx="2975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Topics selected based on client and community feedback  </a:t>
            </a:r>
          </a:p>
        </p:txBody>
      </p:sp>
    </p:spTree>
    <p:extLst>
      <p:ext uri="{BB962C8B-B14F-4D97-AF65-F5344CB8AC3E}">
        <p14:creationId xmlns:p14="http://schemas.microsoft.com/office/powerpoint/2010/main" val="11206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668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204" y="0"/>
            <a:ext cx="8518596" cy="11430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800" dirty="0">
                <a:solidFill>
                  <a:schemeClr val="bg1"/>
                </a:solidFill>
                <a:latin typeface="Helvetica"/>
                <a:cs typeface="Helvetica"/>
              </a:rPr>
              <a:t>What are the needs and how do we meet </a:t>
            </a:r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them?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2211" y="235504"/>
            <a:ext cx="60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4" name="Picture 3" descr="Boots-to-Busin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5" y="2641008"/>
            <a:ext cx="3286380" cy="1591025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5441568" y="1614344"/>
            <a:ext cx="1658679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ular Callout 13"/>
          <p:cNvSpPr/>
          <p:nvPr/>
        </p:nvSpPr>
        <p:spPr>
          <a:xfrm>
            <a:off x="1498196" y="1614344"/>
            <a:ext cx="1658679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79025" y="1675900"/>
            <a:ext cx="152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Veteran Businesses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4563" y="1677648"/>
            <a:ext cx="152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Entrepreneurial Ecosyste</a:t>
            </a:r>
            <a:r>
              <a:rPr lang="en-US" sz="1400" b="1" dirty="0">
                <a:solidFill>
                  <a:srgbClr val="404040"/>
                </a:solidFill>
                <a:latin typeface="Helvetica"/>
                <a:cs typeface="Helvetica"/>
              </a:rPr>
              <a:t>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57673" y="4680185"/>
            <a:ext cx="2876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404040"/>
                </a:solidFill>
                <a:latin typeface="Helvetica"/>
                <a:cs typeface="Helvetica"/>
              </a:rPr>
              <a:t>Strategic Alliance Memorandum with the Small Business Administration</a:t>
            </a:r>
            <a:endParaRPr lang="en-US" sz="1100" dirty="0"/>
          </a:p>
        </p:txBody>
      </p:sp>
      <p:sp>
        <p:nvSpPr>
          <p:cNvPr id="18" name="Rectangle 17"/>
          <p:cNvSpPr/>
          <p:nvPr/>
        </p:nvSpPr>
        <p:spPr>
          <a:xfrm>
            <a:off x="4988270" y="4680185"/>
            <a:ext cx="2876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Unified vision</a:t>
            </a:r>
          </a:p>
          <a:p>
            <a:pPr marL="171450" lvl="1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Empower collaborative framework</a:t>
            </a:r>
          </a:p>
        </p:txBody>
      </p:sp>
      <p:pic>
        <p:nvPicPr>
          <p:cNvPr id="19" name="Picture 18" descr="090816_SBA-Signing-8747-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70" y="2641008"/>
            <a:ext cx="2580675" cy="171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668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204" y="0"/>
            <a:ext cx="8518596" cy="11430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800" dirty="0">
                <a:solidFill>
                  <a:schemeClr val="bg1"/>
                </a:solidFill>
                <a:latin typeface="Helvetica"/>
                <a:cs typeface="Helvetica"/>
              </a:rPr>
              <a:t>What are the needs and how do we meet them?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82211" y="235504"/>
            <a:ext cx="60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0" name="Picture 9" descr="020816 PROGRAM STRUCTURE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3" y="1287364"/>
            <a:ext cx="7148688" cy="44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668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204" y="0"/>
            <a:ext cx="8518596" cy="11430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How to address key challenges?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2211" y="235504"/>
            <a:ext cx="60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351360" y="1471899"/>
            <a:ext cx="1658679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6307659" y="1488721"/>
            <a:ext cx="1648399" cy="630514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ular Callout 16"/>
          <p:cNvSpPr/>
          <p:nvPr/>
        </p:nvSpPr>
        <p:spPr>
          <a:xfrm>
            <a:off x="3049910" y="1473647"/>
            <a:ext cx="1658679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8641" y="1522365"/>
            <a:ext cx="152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Availability of Coders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3363" y="1506548"/>
            <a:ext cx="152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Financing Availability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07659" y="1599068"/>
            <a:ext cx="1707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Rural Outreach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1360" y="5021439"/>
            <a:ext cx="1742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404040"/>
                </a:solidFill>
                <a:latin typeface="Helvetica"/>
                <a:cs typeface="Helvetica"/>
              </a:rPr>
              <a:t>Pursue IT related companies</a:t>
            </a:r>
            <a:endParaRPr lang="en-US" sz="1100" dirty="0"/>
          </a:p>
        </p:txBody>
      </p:sp>
      <p:sp>
        <p:nvSpPr>
          <p:cNvPr id="25" name="Rectangle 24"/>
          <p:cNvSpPr/>
          <p:nvPr/>
        </p:nvSpPr>
        <p:spPr>
          <a:xfrm>
            <a:off x="2607165" y="5004777"/>
            <a:ext cx="26408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“Where is the Money?</a:t>
            </a:r>
            <a:r>
              <a:rPr lang="en-US" sz="1200" i="1" dirty="0" smtClean="0">
                <a:solidFill>
                  <a:srgbClr val="404040"/>
                </a:solidFill>
                <a:latin typeface="Helvetica"/>
                <a:cs typeface="Helvetica"/>
              </a:rPr>
              <a:t>” </a:t>
            </a: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(Record 102 participants)</a:t>
            </a:r>
          </a:p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Develop and administer South Coast Angel Network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68737" y="4424562"/>
            <a:ext cx="2975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11 county outreach program through the Governor’s Office grant</a:t>
            </a:r>
          </a:p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Continue integration and collaboration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21" y="2400041"/>
            <a:ext cx="1013654" cy="1149339"/>
          </a:xfrm>
          <a:prstGeom prst="rect">
            <a:avLst/>
          </a:prstGeom>
        </p:spPr>
      </p:pic>
      <p:pic>
        <p:nvPicPr>
          <p:cNvPr id="10" name="Picture 9" descr="Pertexa-Logo-1024x1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1" y="3795802"/>
            <a:ext cx="1597350" cy="282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51" y="4379853"/>
            <a:ext cx="1614169" cy="367875"/>
          </a:xfrm>
          <a:prstGeom prst="rect">
            <a:avLst/>
          </a:prstGeom>
        </p:spPr>
      </p:pic>
      <p:pic>
        <p:nvPicPr>
          <p:cNvPr id="15" name="Picture 14" descr="050516_whereisthemoney-3200_26784741761_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15" y="2328796"/>
            <a:ext cx="1614874" cy="2418932"/>
          </a:xfrm>
          <a:prstGeom prst="rect">
            <a:avLst/>
          </a:prstGeom>
        </p:spPr>
      </p:pic>
      <p:pic>
        <p:nvPicPr>
          <p:cNvPr id="27" name="Picture 26" descr="Macintosh HD:private:var:folders:b9:81z15zjn38g7xwlgkh1wyscr0000gp:T:TemporaryItems:IMG_5435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12" y="2400041"/>
            <a:ext cx="2743200" cy="1807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1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668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204" y="0"/>
            <a:ext cx="8518596" cy="11430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How to address key challenges?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2211" y="235504"/>
            <a:ext cx="60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332083" y="1604740"/>
            <a:ext cx="1658679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ular Callout 16"/>
          <p:cNvSpPr/>
          <p:nvPr/>
        </p:nvSpPr>
        <p:spPr>
          <a:xfrm>
            <a:off x="5315248" y="1604740"/>
            <a:ext cx="1658679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399364" y="1666296"/>
            <a:ext cx="152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Collaboration among orgs 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0940" y="1774017"/>
            <a:ext cx="1524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Sustainability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32083" y="4895702"/>
            <a:ext cx="1742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sz="1200" i="1" dirty="0" smtClean="0">
                <a:solidFill>
                  <a:srgbClr val="404040"/>
                </a:solidFill>
                <a:latin typeface="Helvetica"/>
                <a:cs typeface="Helvetica"/>
              </a:rPr>
              <a:t>MOU with CCREDC</a:t>
            </a:r>
            <a:endParaRPr lang="en-US" sz="1200" i="1" dirty="0">
              <a:solidFill>
                <a:srgbClr val="404040"/>
              </a:solidFill>
              <a:latin typeface="Helvetica"/>
              <a:cs typeface="Helvetica"/>
            </a:endParaRPr>
          </a:p>
          <a:p>
            <a:pPr marL="171450" lvl="2" indent="-171450">
              <a:buFont typeface="Arial"/>
              <a:buChar char="•"/>
            </a:pPr>
            <a:r>
              <a:rPr lang="en-US" sz="1200" i="1" dirty="0" smtClean="0">
                <a:solidFill>
                  <a:srgbClr val="404040"/>
                </a:solidFill>
                <a:latin typeface="Helvetica"/>
                <a:cs typeface="Helvetica"/>
              </a:rPr>
              <a:t>SAM with SBA</a:t>
            </a:r>
            <a:endParaRPr lang="en-US" sz="1200" i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70434" y="4895702"/>
            <a:ext cx="2640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Enhanced Onboarding Filters </a:t>
            </a:r>
          </a:p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Driving affiliate clients </a:t>
            </a:r>
          </a:p>
        </p:txBody>
      </p:sp>
      <p:pic>
        <p:nvPicPr>
          <p:cNvPr id="3" name="Picture 2" descr="090816_SBA-Signing-3125-X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0" y="2677235"/>
            <a:ext cx="2642319" cy="1763696"/>
          </a:xfrm>
          <a:prstGeom prst="rect">
            <a:avLst/>
          </a:prstGeom>
        </p:spPr>
      </p:pic>
      <p:pic>
        <p:nvPicPr>
          <p:cNvPr id="4" name="Picture 3" descr="012117_PatentsandTrademarks-9869-X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15" y="2677235"/>
            <a:ext cx="3135459" cy="176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668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204" y="0"/>
            <a:ext cx="8518596" cy="11430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What did we learn?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2211" y="235504"/>
            <a:ext cx="60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351360" y="1471899"/>
            <a:ext cx="1658679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/>
          <p:cNvSpPr/>
          <p:nvPr/>
        </p:nvSpPr>
        <p:spPr>
          <a:xfrm>
            <a:off x="6307659" y="1488721"/>
            <a:ext cx="1648399" cy="630514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ular Callout 16"/>
          <p:cNvSpPr/>
          <p:nvPr/>
        </p:nvSpPr>
        <p:spPr>
          <a:xfrm>
            <a:off x="3049910" y="1473647"/>
            <a:ext cx="1658679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8641" y="1522365"/>
            <a:ext cx="152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Fail </a:t>
            </a:r>
            <a:r>
              <a:rPr lang="en-US" sz="1400" b="1" dirty="0">
                <a:solidFill>
                  <a:srgbClr val="404040"/>
                </a:solidFill>
                <a:latin typeface="Helvetica"/>
                <a:cs typeface="Helvetica"/>
              </a:rPr>
              <a:t>F</a:t>
            </a:r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ast </a:t>
            </a:r>
            <a:r>
              <a:rPr lang="en-US" sz="1400" b="1" dirty="0">
                <a:solidFill>
                  <a:srgbClr val="404040"/>
                </a:solidFill>
                <a:latin typeface="Helvetica"/>
                <a:cs typeface="Helvetica"/>
              </a:rPr>
              <a:t>M</a:t>
            </a:r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ethodology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19263" y="1506548"/>
            <a:ext cx="1749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Proactive C-Suite Level Consulting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07659" y="1522365"/>
            <a:ext cx="170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Cross Client Patronage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1360" y="4819579"/>
            <a:ext cx="1742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Shorten cycle time to failure to empower future success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42652" y="4840060"/>
            <a:ext cx="2270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sz="1200" i="1" dirty="0" smtClean="0">
                <a:solidFill>
                  <a:srgbClr val="404040"/>
                </a:solidFill>
                <a:latin typeface="Helvetica"/>
                <a:cs typeface="Helvetica"/>
              </a:rPr>
              <a:t>From perceived needs, to proactive guidance</a:t>
            </a:r>
            <a:endParaRPr lang="en-US" sz="1200" i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68737" y="4727060"/>
            <a:ext cx="2975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Provide guidance for integration opportunities</a:t>
            </a:r>
          </a:p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Facilitate use of services amongst clients</a:t>
            </a:r>
          </a:p>
        </p:txBody>
      </p:sp>
      <p:pic>
        <p:nvPicPr>
          <p:cNvPr id="3" name="Picture 2" descr="l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0" y="2615776"/>
            <a:ext cx="1713492" cy="1713492"/>
          </a:xfrm>
          <a:prstGeom prst="rect">
            <a:avLst/>
          </a:prstGeom>
        </p:spPr>
      </p:pic>
      <p:pic>
        <p:nvPicPr>
          <p:cNvPr id="5" name="Picture 4" descr="020917_CBBIC-SpeechTools-2113-X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18" y="2531929"/>
            <a:ext cx="2692721" cy="1797339"/>
          </a:xfrm>
          <a:prstGeom prst="rect">
            <a:avLst/>
          </a:prstGeom>
        </p:spPr>
      </p:pic>
      <p:pic>
        <p:nvPicPr>
          <p:cNvPr id="11" name="Picture 10" descr="020317_CBBIC-TaxTimeServices-1480-X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69" y="2531929"/>
            <a:ext cx="2692721" cy="179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668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204" y="0"/>
            <a:ext cx="8518596" cy="114300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What comes next?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2211" y="235504"/>
            <a:ext cx="60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950354" y="1604740"/>
            <a:ext cx="2741727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ular Callout 16"/>
          <p:cNvSpPr/>
          <p:nvPr/>
        </p:nvSpPr>
        <p:spPr>
          <a:xfrm>
            <a:off x="5315248" y="1604740"/>
            <a:ext cx="2388504" cy="646331"/>
          </a:xfrm>
          <a:prstGeom prst="wedge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06518" y="1658832"/>
            <a:ext cx="242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Lone Star UAS Center of Excellence and Innovation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49810" y="1658158"/>
            <a:ext cx="211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04040"/>
                </a:solidFill>
                <a:latin typeface="Helvetica"/>
                <a:cs typeface="Helvetica"/>
              </a:rPr>
              <a:t>Enhanced Partnership with CCREDC</a:t>
            </a:r>
            <a:endParaRPr lang="en-US" sz="1400" b="1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0354" y="4483570"/>
            <a:ext cx="3104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Unified strategy for economic development with Corpus Christi Regional Economic Development Corporation (CCREDC)</a:t>
            </a:r>
          </a:p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Attract UAS related businesses to the Coastal Bend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28382" y="4517798"/>
            <a:ext cx="2640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buFont typeface="Arial"/>
              <a:buChar char="•"/>
            </a:pPr>
            <a:r>
              <a:rPr lang="en-US" sz="1200" i="1" dirty="0">
                <a:solidFill>
                  <a:srgbClr val="404040"/>
                </a:solidFill>
                <a:latin typeface="Helvetica"/>
                <a:cs typeface="Helvetica"/>
              </a:rPr>
              <a:t>Proactively seek out Soft Landing Clients</a:t>
            </a:r>
          </a:p>
        </p:txBody>
      </p:sp>
      <p:pic>
        <p:nvPicPr>
          <p:cNvPr id="21" name="Picture 20" descr="drone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68" y="2744522"/>
            <a:ext cx="1535797" cy="1535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174" y="2887507"/>
            <a:ext cx="2791001" cy="10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66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15" y="352858"/>
            <a:ext cx="8689194" cy="439076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2800" dirty="0">
                <a:solidFill>
                  <a:srgbClr val="FFFFFF"/>
                </a:solidFill>
                <a:latin typeface="Helvetica"/>
                <a:cs typeface="Helvetica"/>
              </a:rPr>
              <a:t>What comes next?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2" y="1017713"/>
            <a:ext cx="9118767" cy="59407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25185" y="227093"/>
            <a:ext cx="47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622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30548</TotalTime>
  <Words>281</Words>
  <Application>Microsoft Office PowerPoint</Application>
  <PresentationFormat>On-screen Show (4:3)</PresentationFormat>
  <Paragraphs>62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Helvetica</vt:lpstr>
      <vt:lpstr>Office Theme</vt:lpstr>
      <vt:lpstr>PowerPoint Presentation</vt:lpstr>
      <vt:lpstr>What are the needs and how do we meet them?</vt:lpstr>
      <vt:lpstr>What are the needs and how do we meet them?</vt:lpstr>
      <vt:lpstr>What are the needs and how do we meet them?</vt:lpstr>
      <vt:lpstr>How to address key challenges?</vt:lpstr>
      <vt:lpstr>How to address key challenges?</vt:lpstr>
      <vt:lpstr>What did we learn?</vt:lpstr>
      <vt:lpstr>What comes next?</vt:lpstr>
      <vt:lpstr>What comes next?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teagantaylor</dc:creator>
  <cp:lastModifiedBy>Franques, Russell</cp:lastModifiedBy>
  <cp:revision>195</cp:revision>
  <cp:lastPrinted>2016-12-12T19:38:48Z</cp:lastPrinted>
  <dcterms:created xsi:type="dcterms:W3CDTF">2016-01-20T21:26:01Z</dcterms:created>
  <dcterms:modified xsi:type="dcterms:W3CDTF">2017-02-22T14:43:00Z</dcterms:modified>
</cp:coreProperties>
</file>