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87" r:id="rId4"/>
    <p:sldId id="270" r:id="rId5"/>
    <p:sldId id="258" r:id="rId6"/>
    <p:sldId id="282" r:id="rId7"/>
    <p:sldId id="261" r:id="rId8"/>
    <p:sldId id="283" r:id="rId9"/>
    <p:sldId id="264" r:id="rId10"/>
    <p:sldId id="265" r:id="rId11"/>
    <p:sldId id="288" r:id="rId12"/>
    <p:sldId id="285" r:id="rId13"/>
    <p:sldId id="262" r:id="rId14"/>
    <p:sldId id="276" r:id="rId15"/>
    <p:sldId id="286" r:id="rId16"/>
    <p:sldId id="259" r:id="rId17"/>
    <p:sldId id="274" r:id="rId18"/>
    <p:sldId id="273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51"/>
    <a:srgbClr val="941100"/>
    <a:srgbClr val="008F00"/>
    <a:srgbClr val="D5FC79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6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F618B-F7E9-154D-8FDB-4542789A05C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DF7C2-71AF-4F4E-AA5E-A39410B72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6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3863-9440-4463-919C-FBEB4783872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47DA-F0CF-4A29-9E69-33F82EB3334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3863-9440-4463-919C-FBEB4783872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47DA-F0CF-4A29-9E69-33F82EB33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3863-9440-4463-919C-FBEB4783872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47DA-F0CF-4A29-9E69-33F82EB33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3863-9440-4463-919C-FBEB4783872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47DA-F0CF-4A29-9E69-33F82EB33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3863-9440-4463-919C-FBEB4783872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47DA-F0CF-4A29-9E69-33F82EB3334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3863-9440-4463-919C-FBEB4783872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47DA-F0CF-4A29-9E69-33F82EB33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3863-9440-4463-919C-FBEB4783872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47DA-F0CF-4A29-9E69-33F82EB33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3863-9440-4463-919C-FBEB4783872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47DA-F0CF-4A29-9E69-33F82EB33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3863-9440-4463-919C-FBEB4783872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47DA-F0CF-4A29-9E69-33F82EB33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F3863-9440-4463-919C-FBEB4783872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2C47DA-F0CF-4A29-9E69-33F82EB33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3863-9440-4463-919C-FBEB4783872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47DA-F0CF-4A29-9E69-33F82EB333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F3863-9440-4463-919C-FBEB4783872C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12C47DA-F0CF-4A29-9E69-33F82EB3334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3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Laurie.simmons@utrgv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latin typeface="Calibri" panose="020F0502020204030204" pitchFamily="34" charset="0"/>
                <a:ea typeface="Garamond" charset="0"/>
                <a:cs typeface="Garamond" charset="0"/>
              </a:rPr>
              <a:t>UTRGV </a:t>
            </a: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ea typeface="Garamond" charset="0"/>
                <a:cs typeface="Garamond" charset="0"/>
              </a:rPr>
              <a:t>Center for Innovation and </a:t>
            </a:r>
            <a:r>
              <a:rPr lang="en-US" sz="4800" dirty="0" smtClean="0">
                <a:solidFill>
                  <a:schemeClr val="tx1"/>
                </a:solidFill>
                <a:latin typeface="Calibri" panose="020F0502020204030204" pitchFamily="34" charset="0"/>
                <a:ea typeface="Garamond" charset="0"/>
                <a:cs typeface="Garamond" charset="0"/>
              </a:rPr>
              <a:t>Commercialization (CIC) </a:t>
            </a:r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ea typeface="Garamond" charset="0"/>
              <a:cs typeface="Garamon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709461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Garamond" charset="0"/>
                <a:cs typeface="Garamond" charset="0"/>
              </a:rPr>
              <a:t>EDA University Center Conference</a:t>
            </a:r>
          </a:p>
          <a:p>
            <a:pPr algn="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Garamond" charset="0"/>
                <a:cs typeface="Garamond" charset="0"/>
              </a:rPr>
              <a:t>March 9, 2017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93776" y="2501153"/>
            <a:ext cx="0" cy="169492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98" y="4844288"/>
            <a:ext cx="4468368" cy="10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3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097280" y="1931412"/>
            <a:ext cx="10058400" cy="4250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84C2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Garamond" charset="0"/>
              <a:cs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16" y="6333744"/>
            <a:ext cx="2234184" cy="524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6175" y="1779527"/>
            <a:ext cx="10900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accent1">
                  <a:lumMod val="75000"/>
                </a:schemeClr>
              </a:solidFill>
              <a:ea typeface="Garamond" charset="0"/>
              <a:cs typeface="Garamond" charset="0"/>
            </a:endParaRPr>
          </a:p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a typeface="Garamond" charset="0"/>
                <a:cs typeface="Garamond" charset="0"/>
              </a:rPr>
              <a:t>We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a typeface="Garamond" charset="0"/>
                <a:cs typeface="Garamond" charset="0"/>
              </a:rPr>
              <a:t>have learned that </a:t>
            </a:r>
            <a:r>
              <a:rPr lang="en-US" sz="4000" i="1" dirty="0">
                <a:ea typeface="Garamond" charset="0"/>
                <a:cs typeface="Garamond" charset="0"/>
              </a:rPr>
              <a:t>implementing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a typeface="Garamond" charset="0"/>
                <a:cs typeface="Garamond" charset="0"/>
              </a:rPr>
              <a:t> a proper business development methodology for venture creation is a </a:t>
            </a:r>
            <a:r>
              <a:rPr lang="en-US" sz="4000" i="1" dirty="0">
                <a:ea typeface="Garamond" charset="0"/>
                <a:cs typeface="Garamond" charset="0"/>
              </a:rPr>
              <a:t>gradual process</a:t>
            </a:r>
            <a:r>
              <a:rPr lang="en-US" sz="4000" i="1" dirty="0" smtClean="0">
                <a:ea typeface="Garamond" charset="0"/>
                <a:cs typeface="Garamond" charset="0"/>
              </a:rPr>
              <a:t>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573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097280" y="1931412"/>
            <a:ext cx="10058400" cy="4250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84C2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Garamond" charset="0"/>
              <a:cs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16" y="6333744"/>
            <a:ext cx="2234184" cy="524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6175" y="1779527"/>
            <a:ext cx="10900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accent1">
                  <a:lumMod val="75000"/>
                </a:schemeClr>
              </a:solidFill>
              <a:ea typeface="Garamond" charset="0"/>
              <a:cs typeface="Garamond" charset="0"/>
            </a:endParaRPr>
          </a:p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a typeface="Garamond" charset="0"/>
                <a:cs typeface="Garamond" charset="0"/>
              </a:rPr>
              <a:t>…and that </a:t>
            </a:r>
            <a:r>
              <a:rPr lang="en-US" sz="4000" i="1" dirty="0" smtClean="0">
                <a:ea typeface="Garamond" charset="0"/>
                <a:cs typeface="Garamond" charset="0"/>
              </a:rPr>
              <a:t>benchmarking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a typeface="Garamond" charset="0"/>
                <a:cs typeface="Garamond" charset="0"/>
              </a:rPr>
              <a:t> and </a:t>
            </a:r>
            <a:r>
              <a:rPr lang="en-US" sz="4000" i="1" dirty="0" smtClean="0">
                <a:ea typeface="Garamond" charset="0"/>
                <a:cs typeface="Garamond" charset="0"/>
              </a:rPr>
              <a:t>sharing best practices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a typeface="Garamond" charset="0"/>
                <a:cs typeface="Garamond" charset="0"/>
              </a:rPr>
              <a:t>is essential for the success of our center.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72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508" y="296835"/>
            <a:ext cx="10058400" cy="3695061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Garamond" charset="0"/>
                <a:ea typeface="Garamond" charset="0"/>
                <a:cs typeface="Garamond" charset="0"/>
              </a:rPr>
            </a:b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6000" dirty="0">
                <a:solidFill>
                  <a:schemeClr val="accent1">
                    <a:lumMod val="75000"/>
                  </a:schemeClr>
                </a:solidFill>
                <a:latin typeface="Garamond" charset="0"/>
                <a:ea typeface="Garamond" charset="0"/>
                <a:cs typeface="Garamond" charset="0"/>
              </a:rPr>
            </a:b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aramond" charset="0"/>
                <a:cs typeface="Garamond" charset="0"/>
              </a:rPr>
              <a:t/>
            </a:r>
            <a:b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aramond" charset="0"/>
                <a:cs typeface="Garamond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Calibri" panose="020F0502020204030204" pitchFamily="34" charset="0"/>
                <a:ea typeface="Garamond" charset="0"/>
                <a:cs typeface="Garamond" charset="0"/>
              </a:rPr>
              <a:t>The Center for Innovation and Commercialization </a:t>
            </a:r>
            <a:br>
              <a:rPr lang="en-US" sz="6000" dirty="0" smtClean="0">
                <a:solidFill>
                  <a:schemeClr val="tx1"/>
                </a:solidFill>
                <a:latin typeface="Calibri" panose="020F0502020204030204" pitchFamily="34" charset="0"/>
                <a:ea typeface="Garamond" charset="0"/>
                <a:cs typeface="Garamond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Calibri" panose="020F0502020204030204" pitchFamily="34" charset="0"/>
                <a:ea typeface="Garamond" charset="0"/>
                <a:cs typeface="Garamond" charset="0"/>
              </a:rPr>
              <a:t>of   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aramond" charset="0"/>
                <a:cs typeface="Garamond" charset="0"/>
              </a:rPr>
              <a:t>Tomorrow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endParaRPr lang="en-US" sz="33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4408" y="2920304"/>
            <a:ext cx="5939118" cy="30182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16" y="6333744"/>
            <a:ext cx="2234184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38119"/>
            <a:ext cx="10058400" cy="898253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aramond" charset="0"/>
                <a:cs typeface="Garamond" charset="0"/>
              </a:rPr>
              <a:t>Big Things are Coming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Garamond" charset="0"/>
              <a:cs typeface="Garamon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72012"/>
            <a:ext cx="12192000" cy="585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1"/>
          <a:stretch/>
        </p:blipFill>
        <p:spPr>
          <a:xfrm>
            <a:off x="206947" y="1416675"/>
            <a:ext cx="11778106" cy="5299656"/>
          </a:xfrm>
        </p:spPr>
      </p:pic>
    </p:spTree>
    <p:extLst>
      <p:ext uri="{BB962C8B-B14F-4D97-AF65-F5344CB8AC3E}">
        <p14:creationId xmlns:p14="http://schemas.microsoft.com/office/powerpoint/2010/main" val="275034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30216"/>
            <a:ext cx="10058400" cy="731817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aramond" charset="0"/>
                <a:cs typeface="Calibri" panose="020F0502020204030204" pitchFamily="34" charset="0"/>
              </a:rPr>
              <a:t>Floor Plan 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72012"/>
            <a:ext cx="12192000" cy="585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63015"/>
            <a:ext cx="12192000" cy="585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t="12740" r="7964" b="1316"/>
          <a:stretch/>
        </p:blipFill>
        <p:spPr>
          <a:xfrm>
            <a:off x="1638193" y="1095694"/>
            <a:ext cx="8976574" cy="576230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16" y="6333744"/>
            <a:ext cx="2234184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20499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n-US" sz="5400" cap="all" spc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 for innovation </a:t>
            </a:r>
            <a:r>
              <a:rPr lang="en-US" sz="5400" cap="all" spc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5400" cap="all" spc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cap="all" spc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5400" cap="all" spc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commercialization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Garamond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5952" y="2173701"/>
            <a:ext cx="2017951" cy="2011854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1097280" y="2137893"/>
            <a:ext cx="10058400" cy="3825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E84C22"/>
              </a:buClr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$1.4M awarded from the EDA</a:t>
            </a:r>
          </a:p>
          <a:p>
            <a:pPr lvl="0">
              <a:buClr>
                <a:srgbClr val="E84C22"/>
              </a:buClr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$1.3M awarded from the Weslaco EDC</a:t>
            </a:r>
          </a:p>
          <a:p>
            <a:pPr lvl="0">
              <a:buClr>
                <a:srgbClr val="E84C22"/>
              </a:buClr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Total awards: $2.7M </a:t>
            </a:r>
          </a:p>
          <a:p>
            <a:pPr lvl="0">
              <a:buClr>
                <a:srgbClr val="E84C22"/>
              </a:buClr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Centrally located in the Mid-Valley </a:t>
            </a:r>
          </a:p>
          <a:p>
            <a:pPr lvl="0">
              <a:buClr>
                <a:srgbClr val="E84C22"/>
              </a:buClr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Construction begins Spring 2017</a:t>
            </a:r>
          </a:p>
          <a:p>
            <a:pPr lvl="0">
              <a:buClr>
                <a:srgbClr val="E84C22"/>
              </a:buClr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Opening </a:t>
            </a:r>
            <a:r>
              <a:rPr lang="en-US" sz="2400" b="1" dirty="0" smtClean="0">
                <a:solidFill>
                  <a:sysClr val="windowText" lastClr="000000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December </a:t>
            </a:r>
            <a:r>
              <a:rPr lang="en-US" sz="2400" b="1" dirty="0">
                <a:solidFill>
                  <a:sysClr val="windowText" lastClr="000000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2017 </a:t>
            </a:r>
            <a:endParaRPr lang="en-US" sz="2400" b="1" dirty="0" smtClean="0">
              <a:solidFill>
                <a:sysClr val="windowText" lastClr="000000"/>
              </a:solidFill>
              <a:latin typeface="Calibri Light" panose="020F0302020204030204" pitchFamily="34" charset="0"/>
              <a:ea typeface="Garamond" charset="0"/>
              <a:cs typeface="Garamon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16" y="6333744"/>
            <a:ext cx="2234184" cy="524256"/>
          </a:xfrm>
          <a:prstGeom prst="rect">
            <a:avLst/>
          </a:prstGeom>
        </p:spPr>
      </p:pic>
      <p:pic>
        <p:nvPicPr>
          <p:cNvPr id="9" name="Picture 8" descr="http://www.greatertexasfoundation.org/wp-content/uploads/2015/09/UTRGV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27" y="4740294"/>
            <a:ext cx="1947444" cy="5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0811" y="4221362"/>
            <a:ext cx="2125025" cy="10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aramond" charset="0"/>
                <a:cs typeface="Garamond" charset="0"/>
              </a:rPr>
              <a:t>More Programming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Garamond" charset="0"/>
              <a:cs typeface="Garamond" charset="0"/>
            </a:endParaRP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1097280" y="1987402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Calibri Light" panose="020F0302020204030204" pitchFamily="34" charset="0"/>
                <a:ea typeface="Garamond" charset="0"/>
                <a:cs typeface="Garamond" charset="0"/>
              </a:rPr>
              <a:t>Pre-Incubation </a:t>
            </a:r>
            <a:r>
              <a:rPr lang="en-US" dirty="0">
                <a:latin typeface="Calibri Light" panose="020F0302020204030204" pitchFamily="34" charset="0"/>
                <a:ea typeface="Garamond" charset="0"/>
                <a:cs typeface="Garamond" charset="0"/>
              </a:rPr>
              <a:t>(Idea Stage)</a:t>
            </a:r>
          </a:p>
          <a:p>
            <a:pPr lvl="1">
              <a:buSzPct val="125000"/>
            </a:pPr>
            <a:r>
              <a:rPr lang="en-US" dirty="0">
                <a:latin typeface="Calibri Light" panose="020F0302020204030204" pitchFamily="34" charset="0"/>
                <a:ea typeface="Garamond" charset="0"/>
                <a:cs typeface="Garamond" charset="0"/>
              </a:rPr>
              <a:t>Help entrepreneurs develop a business proposition and visualize business opportunity</a:t>
            </a:r>
          </a:p>
          <a:p>
            <a:r>
              <a:rPr lang="en-US" b="1" dirty="0">
                <a:latin typeface="Calibri Light" panose="020F0302020204030204" pitchFamily="34" charset="0"/>
                <a:ea typeface="Garamond" charset="0"/>
                <a:cs typeface="Garamond" charset="0"/>
              </a:rPr>
              <a:t>Bridge Program </a:t>
            </a:r>
            <a:r>
              <a:rPr lang="en-US" dirty="0">
                <a:latin typeface="Calibri Light" panose="020F0302020204030204" pitchFamily="34" charset="0"/>
                <a:ea typeface="Garamond" charset="0"/>
                <a:cs typeface="Garamond" charset="0"/>
              </a:rPr>
              <a:t>(Validation and Prototyping)</a:t>
            </a:r>
          </a:p>
          <a:p>
            <a:pPr lvl="1">
              <a:buSzPct val="125000"/>
            </a:pPr>
            <a:r>
              <a:rPr lang="en-US" dirty="0">
                <a:latin typeface="Calibri Light" panose="020F0302020204030204" pitchFamily="34" charset="0"/>
                <a:ea typeface="Garamond" charset="0"/>
                <a:cs typeface="Garamond" charset="0"/>
              </a:rPr>
              <a:t>Help entrepreneurs identify revenue sources, customer base, products, and details of financing</a:t>
            </a:r>
          </a:p>
          <a:p>
            <a:r>
              <a:rPr lang="en-US" b="1" dirty="0">
                <a:latin typeface="Calibri Light" panose="020F0302020204030204" pitchFamily="34" charset="0"/>
                <a:ea typeface="Garamond" charset="0"/>
                <a:cs typeface="Garamond" charset="0"/>
              </a:rPr>
              <a:t>Early Stage </a:t>
            </a:r>
            <a:r>
              <a:rPr lang="en-US" dirty="0">
                <a:latin typeface="Calibri Light" panose="020F0302020204030204" pitchFamily="34" charset="0"/>
                <a:ea typeface="Garamond" charset="0"/>
                <a:cs typeface="Garamond" charset="0"/>
              </a:rPr>
              <a:t>(Incubation)</a:t>
            </a:r>
          </a:p>
          <a:p>
            <a:pPr lvl="1">
              <a:buSzPct val="125000"/>
            </a:pPr>
            <a:r>
              <a:rPr lang="en-US" dirty="0">
                <a:latin typeface="Calibri Light" panose="020F0302020204030204" pitchFamily="34" charset="0"/>
                <a:ea typeface="Garamond" charset="0"/>
                <a:cs typeface="Garamond" charset="0"/>
              </a:rPr>
              <a:t>Primary objective is to produce successful and financially viable firms that can survive on their own</a:t>
            </a:r>
          </a:p>
          <a:p>
            <a:r>
              <a:rPr lang="en-US" b="1" dirty="0">
                <a:latin typeface="Calibri Light" panose="020F0302020204030204" pitchFamily="34" charset="0"/>
                <a:ea typeface="Garamond" charset="0"/>
                <a:cs typeface="Garamond" charset="0"/>
              </a:rPr>
              <a:t>Soft Landing </a:t>
            </a:r>
          </a:p>
          <a:p>
            <a:pPr lvl="1">
              <a:buSzPct val="125000"/>
            </a:pPr>
            <a:r>
              <a:rPr lang="en-US" dirty="0">
                <a:latin typeface="Calibri Light" panose="020F0302020204030204" pitchFamily="34" charset="0"/>
                <a:ea typeface="Garamond" charset="0"/>
                <a:cs typeface="Garamond" charset="0"/>
              </a:rPr>
              <a:t>Feasibility studies to help foreign companies test the market in terms of competitiveness, demand, and regulations before making further investment. </a:t>
            </a:r>
          </a:p>
          <a:p>
            <a:r>
              <a:rPr lang="en-US" b="1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Directory of Partner Service Providers and Capital Investors</a:t>
            </a:r>
            <a:endParaRPr lang="en-US" b="1" dirty="0">
              <a:latin typeface="Calibri Light" panose="020F0302020204030204" pitchFamily="34" charset="0"/>
              <a:ea typeface="Garamond" charset="0"/>
              <a:cs typeface="Garamond" charset="0"/>
            </a:endParaRPr>
          </a:p>
          <a:p>
            <a:pPr lvl="1">
              <a:buSzPct val="125000"/>
            </a:pPr>
            <a:r>
              <a:rPr lang="en-US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Directory where </a:t>
            </a:r>
            <a:r>
              <a:rPr lang="en-US" dirty="0">
                <a:latin typeface="Calibri Light" panose="020F0302020204030204" pitchFamily="34" charset="0"/>
                <a:ea typeface="Garamond" charset="0"/>
                <a:cs typeface="Garamond" charset="0"/>
              </a:rPr>
              <a:t>entrepreneurs can seek and receive assistance with their relevant legal, marketing, and financial questions </a:t>
            </a:r>
          </a:p>
          <a:p>
            <a:pPr lvl="1"/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16" y="6333744"/>
            <a:ext cx="2234184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aramond" charset="0"/>
                <a:cs typeface="Garamond" charset="0"/>
              </a:rPr>
              <a:t>More Offerings  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Garamond" charset="0"/>
              <a:cs typeface="Garamond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1097280" y="2009274"/>
            <a:ext cx="4749728" cy="438785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  </a:t>
            </a:r>
            <a:r>
              <a:rPr lang="en-US" sz="2400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Office space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  Co-Working space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  Common areas 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  Multiple </a:t>
            </a:r>
            <a:r>
              <a:rPr lang="en-US" sz="2400" dirty="0">
                <a:latin typeface="Calibri Light" panose="020F0302020204030204" pitchFamily="34" charset="0"/>
                <a:ea typeface="Garamond" charset="0"/>
                <a:cs typeface="Garamond" charset="0"/>
              </a:rPr>
              <a:t>conference rooms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  Makers Space </a:t>
            </a:r>
            <a:r>
              <a:rPr lang="en-US" sz="2400" dirty="0">
                <a:latin typeface="Calibri Light" panose="020F0302020204030204" pitchFamily="34" charset="0"/>
                <a:ea typeface="Garamond" charset="0"/>
                <a:cs typeface="Garamond" charset="0"/>
              </a:rPr>
              <a:t>(3D Printing &amp; </a:t>
            </a:r>
            <a:r>
              <a:rPr lang="en-US" sz="2400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Prototyping)</a:t>
            </a:r>
            <a:endParaRPr lang="en-US" sz="2400" dirty="0">
              <a:latin typeface="Calibri Light" panose="020F0302020204030204" pitchFamily="34" charset="0"/>
              <a:ea typeface="Garamond" charset="0"/>
              <a:cs typeface="Garamond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  Technology </a:t>
            </a:r>
            <a:r>
              <a:rPr lang="en-US" sz="2400" dirty="0">
                <a:latin typeface="Calibri Light" panose="020F0302020204030204" pitchFamily="34" charset="0"/>
                <a:ea typeface="Garamond" charset="0"/>
                <a:cs typeface="Garamond" charset="0"/>
              </a:rPr>
              <a:t>resources (Wi-Fi, WebEx, </a:t>
            </a:r>
            <a:r>
              <a:rPr lang="en-US" sz="2400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  laptops</a:t>
            </a:r>
            <a:r>
              <a:rPr lang="en-US" sz="2400" dirty="0">
                <a:latin typeface="Calibri Light" panose="020F0302020204030204" pitchFamily="34" charset="0"/>
                <a:ea typeface="Garamond" charset="0"/>
                <a:cs typeface="Garamond" charset="0"/>
              </a:rPr>
              <a:t>, desktops)</a:t>
            </a:r>
          </a:p>
          <a:p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227534" y="2009274"/>
            <a:ext cx="4651420" cy="42056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  </a:t>
            </a:r>
            <a:r>
              <a:rPr lang="en-US" sz="2400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Classroom space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  Internship opportunities for students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  Mentoring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  Workshops (i.e. entrepreneurship, marketing strategy, manufacturing, legal issues, and funding)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16" y="6333744"/>
            <a:ext cx="2234184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Garamond" charset="0"/>
                <a:cs typeface="Garamond" charset="0"/>
              </a:rPr>
              <a:t>Additional Plans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+mn-lt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97241"/>
            <a:ext cx="11702716" cy="4226577"/>
          </a:xfrm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Create a Regional Innovation and Entrepreneurship Council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Support  Regional Initiatives to Promote Entrepreneurship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Train Entrepreneurial Coaches/Concierges.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Recruit a Cadre of Mentors – Develop Mentorship Program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Develop an Idea/Deal Flow Centralized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Portal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ea typeface="Garamond" charset="0"/>
              <a:cs typeface="Garamond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Implement Salesforce to Track Companies and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Metrics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7.  Become an NSF I-Corps site (applied 2/17)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ea typeface="Garamond" charset="0"/>
              <a:cs typeface="Garamond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ea typeface="Garamond" charset="0"/>
              <a:cs typeface="Garamond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ea typeface="Garamond" charset="0"/>
              <a:cs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16" y="6333744"/>
            <a:ext cx="2234184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9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091" y="307259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aramond" charset="0"/>
                <a:cs typeface="Garamond" charset="0"/>
              </a:rPr>
              <a:t>The Future is Exciting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Garamond" charset="0"/>
              <a:cs typeface="Garamond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1068" y="2240605"/>
            <a:ext cx="6029695" cy="594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Garamond" charset="0"/>
                <a:cs typeface="Garamond" charset="0"/>
              </a:rPr>
              <a:t>One region, One mission</a:t>
            </a:r>
            <a:endParaRPr kumimoji="0" lang="en-US" sz="3200" b="0" i="0" u="none" strike="noStrike" kern="1200" cap="all" spc="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 Light" panose="020F0302020204030204" pitchFamily="34" charset="0"/>
              <a:ea typeface="Garamond" charset="0"/>
              <a:cs typeface="Garamond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31068" y="2910207"/>
            <a:ext cx="5721604" cy="260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84C2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Garamond" charset="0"/>
                <a:cs typeface="Garamond" charset="0"/>
              </a:rPr>
              <a:t>Innovating with purpose to create a plan for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anose="020F0302020204030204" pitchFamily="34" charset="0"/>
                <a:ea typeface="Garamond" charset="0"/>
                <a:cs typeface="Garamond" charset="0"/>
              </a:rPr>
              <a:t>connecting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anose="020F0302020204030204" pitchFamily="34" charset="0"/>
                <a:ea typeface="Garamond" charset="0"/>
                <a:cs typeface="Garamond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Garamond" charset="0"/>
                <a:cs typeface="Garamond" charset="0"/>
              </a:rPr>
              <a:t>our region’s assets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84C2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Garamond" charset="0"/>
                <a:cs typeface="Garamond" charset="0"/>
              </a:rPr>
              <a:t>Integrating startup activity into a larger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anose="020F0302020204030204" pitchFamily="34" charset="0"/>
                <a:ea typeface="Garamond" charset="0"/>
                <a:cs typeface="Garamond" charset="0"/>
              </a:rPr>
              <a:t>regional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Calibri Light" panose="020F0302020204030204" pitchFamily="34" charset="0"/>
                <a:ea typeface="Garamond" charset="0"/>
                <a:cs typeface="Garamond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anose="020F0302020204030204" pitchFamily="34" charset="0"/>
                <a:ea typeface="Garamond" charset="0"/>
                <a:cs typeface="Garamond" charset="0"/>
              </a:rPr>
              <a:t>plan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Calibri Light" panose="020F0302020204030204" pitchFamily="34" charset="0"/>
                <a:ea typeface="Garamond" charset="0"/>
                <a:cs typeface="Garamond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Garamond" charset="0"/>
                <a:cs typeface="Garamond" charset="0"/>
              </a:rPr>
              <a:t>for starting, growing, attracting and retaining great businesses.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Garamond" charset="0"/>
              <a:cs typeface="Garamond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8231" y="2313590"/>
            <a:ext cx="3264257" cy="3264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16" y="6333744"/>
            <a:ext cx="2234184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914" y="824811"/>
            <a:ext cx="6921434" cy="5208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90" y="824811"/>
            <a:ext cx="3994589" cy="50519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Underdeveloped and Disjointed Entrepreneurial Ecosystem </a:t>
            </a:r>
            <a:br>
              <a:rPr lang="en-US" b="1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</a:br>
            <a:r>
              <a:rPr lang="en-US" b="1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/>
            </a:r>
            <a:br>
              <a:rPr lang="en-US" b="1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</a:br>
            <a:r>
              <a:rPr lang="en-US" b="1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Lack of </a:t>
            </a:r>
            <a:br>
              <a:rPr lang="en-US" b="1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</a:br>
            <a:r>
              <a:rPr lang="en-US" b="1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Support System </a:t>
            </a:r>
            <a:br>
              <a:rPr lang="en-US" b="1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</a:br>
            <a:r>
              <a:rPr lang="en-US" b="1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for Entrepreneurs and Innovators </a:t>
            </a:r>
            <a:br>
              <a:rPr lang="en-US" b="1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</a:br>
            <a:r>
              <a:rPr lang="en-US" b="1" dirty="0">
                <a:latin typeface="Calibri Light" panose="020F0302020204030204" pitchFamily="34" charset="0"/>
                <a:ea typeface="Garamond" charset="0"/>
                <a:cs typeface="Garamond" charset="0"/>
              </a:rPr>
              <a:t/>
            </a:r>
            <a:br>
              <a:rPr lang="en-US" b="1" dirty="0">
                <a:latin typeface="Calibri Light" panose="020F0302020204030204" pitchFamily="34" charset="0"/>
                <a:ea typeface="Garamond" charset="0"/>
                <a:cs typeface="Garamond" charset="0"/>
              </a:rPr>
            </a:br>
            <a:r>
              <a:rPr lang="en-US" b="1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Lack of Resources and Access to Capital</a:t>
            </a:r>
            <a:endParaRPr lang="en-US" b="1" dirty="0">
              <a:latin typeface="Calibri Light" panose="020F0302020204030204" pitchFamily="34" charset="0"/>
              <a:ea typeface="Garamond" charset="0"/>
              <a:cs typeface="Garamon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16" y="6333744"/>
            <a:ext cx="2234184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091" y="2434107"/>
            <a:ext cx="10058400" cy="329699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For more information on the </a:t>
            </a:r>
            <a:r>
              <a:rPr lang="en-US" sz="2400" b="1" dirty="0" smtClean="0">
                <a:solidFill>
                  <a:schemeClr val="accent2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Center for Innovation and Commercialization </a:t>
            </a:r>
            <a:r>
              <a:rPr lang="en-US" sz="2400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contact: </a:t>
            </a:r>
          </a:p>
          <a:p>
            <a:pPr marL="0" indent="0" algn="ctr">
              <a:buNone/>
            </a:pPr>
            <a:endParaRPr lang="en-US" sz="2400" b="1" dirty="0" smtClean="0">
              <a:latin typeface="Calibri Light" panose="020F0302020204030204" pitchFamily="34" charset="0"/>
              <a:ea typeface="Garamond" charset="0"/>
              <a:cs typeface="Garamond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Laurie G. Simmons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 smtClean="0">
                <a:latin typeface="Calibri Light" panose="020F0302020204030204" pitchFamily="34" charset="0"/>
                <a:ea typeface="Garamond" charset="0"/>
                <a:cs typeface="Garamond" charset="0"/>
                <a:hlinkClick r:id="rId2"/>
              </a:rPr>
              <a:t>Laurie.Simmons@utrgv.edu</a:t>
            </a:r>
            <a:endParaRPr lang="en-US" sz="2400" dirty="0" smtClean="0">
              <a:latin typeface="Calibri Light" panose="020F0302020204030204" pitchFamily="34" charset="0"/>
              <a:ea typeface="Garamond" charset="0"/>
              <a:cs typeface="Garamond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(956)-357-0167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091" y="307259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aramond" charset="0"/>
                <a:cs typeface="Garamond" charset="0"/>
              </a:rPr>
              <a:t>Thank You!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Garamond" charset="0"/>
              <a:cs typeface="Garamon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16" y="6333744"/>
            <a:ext cx="2234184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124" y="186034"/>
            <a:ext cx="9662735" cy="6061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243" y="245126"/>
            <a:ext cx="298070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Garamond" charset="0"/>
                <a:cs typeface="Garamond" charset="0"/>
              </a:rPr>
              <a:t>Service Area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Garamond" charset="0"/>
              <a:cs typeface="Garamon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042" y="3661723"/>
            <a:ext cx="3216729" cy="25853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Garamond" charset="0"/>
                <a:cs typeface="Garamond" charset="0"/>
              </a:rPr>
              <a:t>Many support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Garamond" charset="0"/>
                <a:cs typeface="Garamond" charset="0"/>
              </a:rPr>
              <a:t>University / CCs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Garamond" charset="0"/>
                <a:cs typeface="Garamond" charset="0"/>
              </a:rPr>
              <a:t>SBDC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Garamond" charset="0"/>
                <a:cs typeface="Garamond" charset="0"/>
              </a:rPr>
              <a:t>EDCs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Garamond" charset="0"/>
                <a:cs typeface="Garamond" charset="0"/>
              </a:rPr>
              <a:t>SBA/Score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Garamond" charset="0"/>
                <a:cs typeface="Garamond" charset="0"/>
              </a:rPr>
              <a:t>TMAC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Garamond" charset="0"/>
                <a:cs typeface="Garamond" charset="0"/>
              </a:rPr>
              <a:t>Chambers of Commerce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Garamond" charset="0"/>
                <a:cs typeface="Garamond" charset="0"/>
              </a:rPr>
              <a:t>Incubators/Co-Working Space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Garamond" charset="0"/>
              <a:cs typeface="Garamond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6323492" y="3659125"/>
            <a:ext cx="190005" cy="23470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797883" y="5427090"/>
            <a:ext cx="190005" cy="23470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784176" y="4118194"/>
            <a:ext cx="340674" cy="516675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759287" y="4018977"/>
            <a:ext cx="190005" cy="23470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032173" y="4174172"/>
            <a:ext cx="190005" cy="23470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003760" y="3845334"/>
            <a:ext cx="190005" cy="23470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133487" y="3647328"/>
            <a:ext cx="190005" cy="23470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025859" y="3304140"/>
            <a:ext cx="190005" cy="23470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9572526" y="5125264"/>
            <a:ext cx="190005" cy="23470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685562" y="2855747"/>
            <a:ext cx="190005" cy="23470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8285267" y="4399808"/>
            <a:ext cx="190005" cy="23470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6536501" y="4165101"/>
            <a:ext cx="190005" cy="23470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6052855" y="4043340"/>
            <a:ext cx="190005" cy="23470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5356886" y="4047025"/>
            <a:ext cx="190005" cy="23470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16" y="6333744"/>
            <a:ext cx="2234184" cy="524256"/>
          </a:xfrm>
          <a:prstGeom prst="rect">
            <a:avLst/>
          </a:prstGeom>
        </p:spPr>
      </p:pic>
      <p:sp>
        <p:nvSpPr>
          <p:cNvPr id="23" name="5-Point Star 22"/>
          <p:cNvSpPr/>
          <p:nvPr/>
        </p:nvSpPr>
        <p:spPr>
          <a:xfrm>
            <a:off x="8987888" y="5359971"/>
            <a:ext cx="190005" cy="23470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8721996" y="5280203"/>
            <a:ext cx="190005" cy="23470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982001" y="4160694"/>
            <a:ext cx="190005" cy="23470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8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6000" dirty="0" smtClean="0">
                <a:latin typeface="Garamond" charset="0"/>
                <a:ea typeface="Garamond" charset="0"/>
                <a:cs typeface="Garamond" charset="0"/>
              </a:rPr>
            </a:br>
            <a:r>
              <a:rPr lang="en-US" sz="6000" dirty="0" smtClean="0"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6000" dirty="0" smtClean="0">
                <a:latin typeface="Garamond" charset="0"/>
                <a:ea typeface="Garamond" charset="0"/>
                <a:cs typeface="Garamond" charset="0"/>
              </a:rPr>
            </a:br>
            <a:r>
              <a:rPr lang="en-US" sz="6000" dirty="0"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60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aramond" charset="0"/>
                <a:cs typeface="Calibri" panose="020F0502020204030204" pitchFamily="34" charset="0"/>
              </a:rPr>
              <a:t>Our Goal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1800" spc="-50" dirty="0" smtClean="0">
              <a:solidFill>
                <a:schemeClr val="accent2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5400" spc="-50" dirty="0" smtClean="0">
                <a:solidFill>
                  <a:schemeClr val="tx1"/>
                </a:solidFill>
                <a:latin typeface="+mj-lt"/>
                <a:ea typeface="Garamond" charset="0"/>
                <a:cs typeface="Garamond" charset="0"/>
              </a:rPr>
              <a:t>Become the </a:t>
            </a:r>
          </a:p>
          <a:p>
            <a:pPr algn="ctr"/>
            <a:r>
              <a:rPr lang="en-US" sz="5400" spc="-50" dirty="0" smtClean="0">
                <a:solidFill>
                  <a:schemeClr val="tx1"/>
                </a:solidFill>
                <a:latin typeface="+mj-lt"/>
                <a:ea typeface="Garamond" charset="0"/>
                <a:cs typeface="Garamond" charset="0"/>
              </a:rPr>
              <a:t>Regional Hub </a:t>
            </a:r>
            <a:r>
              <a:rPr lang="en-US" sz="5400" spc="-50" dirty="0">
                <a:solidFill>
                  <a:schemeClr val="tx1"/>
                </a:solidFill>
                <a:latin typeface="+mj-lt"/>
                <a:ea typeface="Garamond" charset="0"/>
                <a:cs typeface="Garamond" charset="0"/>
              </a:rPr>
              <a:t>of Innovation </a:t>
            </a:r>
            <a:r>
              <a:rPr lang="en-US" sz="5400" spc="-50" dirty="0" smtClean="0">
                <a:solidFill>
                  <a:schemeClr val="tx1"/>
                </a:solidFill>
                <a:latin typeface="+mj-lt"/>
                <a:ea typeface="Garamond" charset="0"/>
                <a:cs typeface="Garamond" charset="0"/>
              </a:rPr>
              <a:t>and Venture Development</a:t>
            </a:r>
            <a:r>
              <a:rPr lang="en-US" sz="5400" spc="-50" dirty="0">
                <a:solidFill>
                  <a:schemeClr val="tx1"/>
                </a:solidFill>
                <a:latin typeface="+mj-lt"/>
                <a:ea typeface="Garamond" charset="0"/>
                <a:cs typeface="Garamond" charset="0"/>
              </a:rPr>
              <a:t/>
            </a:r>
            <a:br>
              <a:rPr lang="en-US" sz="5400" spc="-50" dirty="0">
                <a:solidFill>
                  <a:schemeClr val="tx1"/>
                </a:solidFill>
                <a:latin typeface="+mj-lt"/>
                <a:ea typeface="Garamond" charset="0"/>
                <a:cs typeface="Garamond" charset="0"/>
              </a:rPr>
            </a:br>
            <a:r>
              <a:rPr lang="en-US" sz="5400" spc="-50" dirty="0">
                <a:solidFill>
                  <a:schemeClr val="tx1"/>
                </a:solidFill>
                <a:latin typeface="+mj-lt"/>
                <a:ea typeface="Garamond" charset="0"/>
                <a:cs typeface="Garamond" charset="0"/>
              </a:rPr>
              <a:t>by Providing  University  </a:t>
            </a:r>
            <a:r>
              <a:rPr lang="en-US" sz="5400" spc="-50" dirty="0" smtClean="0">
                <a:solidFill>
                  <a:schemeClr val="tx1"/>
                </a:solidFill>
                <a:latin typeface="+mj-lt"/>
                <a:ea typeface="Garamond" charset="0"/>
                <a:cs typeface="Garamond" charset="0"/>
              </a:rPr>
              <a:t>Resources</a:t>
            </a:r>
            <a:endParaRPr lang="en-US" sz="5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16" y="6333744"/>
            <a:ext cx="2234184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4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2523"/>
            <a:ext cx="10058400" cy="1604838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Garamond" charset="0"/>
                <a:cs typeface="Garamond" charset="0"/>
              </a:rPr>
              <a:t>Programing and Services </a:t>
            </a:r>
            <a:b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Garamond" charset="0"/>
                <a:cs typeface="Garamond" charset="0"/>
              </a:rPr>
            </a:b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Garamond" charset="0"/>
                <a:cs typeface="Garamond" charset="0"/>
              </a:rPr>
              <a:t>for the Community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1613" y="1921077"/>
            <a:ext cx="9377713" cy="3265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Ideation and Business Modeling for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Companies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Business Plans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Garamond" charset="0"/>
              <a:cs typeface="Garamond" charset="0"/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Market Research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Access to Faculty, Staff and Students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Access to Mentors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Market Specific Interns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 Workshops (i.e. entrepreneurship, marketing strategy, manufacturing, legal issues, and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funding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Access to Capital – The Rio Grande Valley Angel Network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Garamond" charset="0"/>
              <a:cs typeface="Garamon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16" y="6333744"/>
            <a:ext cx="2234184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2523"/>
            <a:ext cx="10058400" cy="1604838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aramond" charset="0"/>
                <a:cs typeface="Garamond" charset="0"/>
              </a:rPr>
              <a:t>Student Engagement </a:t>
            </a:r>
            <a:endParaRPr lang="en-US" sz="60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Garamond" charset="0"/>
              <a:cs typeface="Garamond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0103" y="1966452"/>
            <a:ext cx="9645445" cy="4041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Experiential Learning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Interdisciplinary Entrepreneurship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Internship Opportunities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Mentoring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Student Business Plan Competition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Workshops / Seminars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Creating a Culture of Entrepreneurship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16" y="6333744"/>
            <a:ext cx="2234184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8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aramond" charset="0"/>
                <a:cs typeface="Garamond" charset="0"/>
              </a:rPr>
              <a:t>Making an Impact 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Garamond" charset="0"/>
              <a:cs typeface="Garamond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2000281"/>
            <a:ext cx="4839881" cy="402336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By The Numbers Since Inception 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alibri Light" panose="020F0302020204030204" pitchFamily="34" charset="0"/>
                <a:ea typeface="Garamond" charset="0"/>
                <a:cs typeface="Garamond" charset="0"/>
              </a:rPr>
              <a:t> </a:t>
            </a:r>
            <a:r>
              <a:rPr lang="en-US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Start-up </a:t>
            </a:r>
            <a:r>
              <a:rPr lang="en-US" dirty="0">
                <a:latin typeface="Calibri Light" panose="020F0302020204030204" pitchFamily="34" charset="0"/>
                <a:ea typeface="Garamond" charset="0"/>
                <a:cs typeface="Garamond" charset="0"/>
              </a:rPr>
              <a:t>business projects: </a:t>
            </a:r>
            <a:r>
              <a:rPr lang="en-US" b="1" dirty="0">
                <a:solidFill>
                  <a:schemeClr val="accent2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37</a:t>
            </a:r>
            <a:endParaRPr lang="en-US" dirty="0">
              <a:solidFill>
                <a:schemeClr val="accent2"/>
              </a:solidFill>
              <a:latin typeface="Calibri Light" panose="020F0302020204030204" pitchFamily="34" charset="0"/>
              <a:ea typeface="Garamond" charset="0"/>
              <a:cs typeface="Garamond" charset="0"/>
            </a:endParaRPr>
          </a:p>
          <a:p>
            <a:pPr lvl="1"/>
            <a:r>
              <a:rPr lang="en-US" dirty="0">
                <a:latin typeface="Calibri Light" panose="020F0302020204030204" pitchFamily="34" charset="0"/>
                <a:ea typeface="Garamond" charset="0"/>
                <a:cs typeface="Garamond" charset="0"/>
              </a:rPr>
              <a:t>Business</a:t>
            </a:r>
            <a:r>
              <a:rPr lang="en-US" b="1" dirty="0">
                <a:latin typeface="Calibri Light" panose="020F0302020204030204" pitchFamily="34" charset="0"/>
                <a:ea typeface="Garamond" charset="0"/>
                <a:cs typeface="Garamond" charset="0"/>
              </a:rPr>
              <a:t> </a:t>
            </a:r>
            <a:r>
              <a:rPr lang="en-US" dirty="0">
                <a:latin typeface="Calibri Light" panose="020F0302020204030204" pitchFamily="34" charset="0"/>
                <a:ea typeface="Garamond" charset="0"/>
                <a:cs typeface="Garamond" charset="0"/>
              </a:rPr>
              <a:t>models</a:t>
            </a:r>
            <a:r>
              <a:rPr lang="en-US" b="1" dirty="0">
                <a:latin typeface="Calibri Light" panose="020F0302020204030204" pitchFamily="34" charset="0"/>
                <a:ea typeface="Garamond" charset="0"/>
                <a:cs typeface="Garamond" charset="0"/>
              </a:rPr>
              <a:t>: </a:t>
            </a:r>
            <a:r>
              <a:rPr lang="en-US" b="1" dirty="0">
                <a:solidFill>
                  <a:schemeClr val="accent2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32</a:t>
            </a:r>
            <a:endParaRPr lang="en-US" dirty="0">
              <a:solidFill>
                <a:schemeClr val="accent2"/>
              </a:solidFill>
              <a:latin typeface="Calibri Light" panose="020F0302020204030204" pitchFamily="34" charset="0"/>
              <a:ea typeface="Garamond" charset="0"/>
              <a:cs typeface="Garamond" charset="0"/>
            </a:endParaRPr>
          </a:p>
          <a:p>
            <a:pPr lvl="1"/>
            <a:r>
              <a:rPr lang="en-US" dirty="0">
                <a:latin typeface="Calibri Light" panose="020F0302020204030204" pitchFamily="34" charset="0"/>
                <a:ea typeface="Garamond" charset="0"/>
                <a:cs typeface="Garamond" charset="0"/>
              </a:rPr>
              <a:t>Business</a:t>
            </a:r>
            <a:r>
              <a:rPr lang="en-US" b="1" dirty="0">
                <a:latin typeface="Calibri Light" panose="020F0302020204030204" pitchFamily="34" charset="0"/>
                <a:ea typeface="Garamond" charset="0"/>
                <a:cs typeface="Garamond" charset="0"/>
              </a:rPr>
              <a:t> </a:t>
            </a:r>
            <a:r>
              <a:rPr lang="en-US" dirty="0">
                <a:latin typeface="Calibri Light" panose="020F0302020204030204" pitchFamily="34" charset="0"/>
                <a:ea typeface="Garamond" charset="0"/>
                <a:cs typeface="Garamond" charset="0"/>
              </a:rPr>
              <a:t>plans</a:t>
            </a:r>
            <a:r>
              <a:rPr lang="en-US" b="1" dirty="0">
                <a:latin typeface="Calibri Light" panose="020F0302020204030204" pitchFamily="34" charset="0"/>
                <a:ea typeface="Garamond" charset="0"/>
                <a:cs typeface="Garamond" charset="0"/>
              </a:rPr>
              <a:t>: </a:t>
            </a:r>
            <a:r>
              <a:rPr lang="en-US" b="1" dirty="0">
                <a:solidFill>
                  <a:schemeClr val="accent2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5 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 Student </a:t>
            </a:r>
            <a:r>
              <a:rPr lang="en-US" dirty="0">
                <a:latin typeface="Calibri Light" panose="020F0302020204030204" pitchFamily="34" charset="0"/>
                <a:ea typeface="Garamond" charset="0"/>
                <a:cs typeface="Garamond" charset="0"/>
              </a:rPr>
              <a:t>Teams: </a:t>
            </a:r>
            <a:r>
              <a:rPr lang="en-US" b="1" dirty="0">
                <a:solidFill>
                  <a:schemeClr val="accent2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185 students</a:t>
            </a:r>
          </a:p>
          <a:p>
            <a:pPr lvl="1"/>
            <a:r>
              <a:rPr lang="en-US" b="1" i="1" dirty="0">
                <a:latin typeface="Calibri Light" panose="020F0302020204030204" pitchFamily="34" charset="0"/>
                <a:ea typeface="Garamond" charset="0"/>
                <a:cs typeface="Garamond" charset="0"/>
              </a:rPr>
              <a:t>MBA</a:t>
            </a:r>
            <a:r>
              <a:rPr lang="en-US" b="1" dirty="0">
                <a:latin typeface="Calibri Light" panose="020F0302020204030204" pitchFamily="34" charset="0"/>
                <a:ea typeface="Garamond" charset="0"/>
                <a:cs typeface="Garamond" charset="0"/>
              </a:rPr>
              <a:t> </a:t>
            </a:r>
            <a:r>
              <a:rPr lang="en-US" b="1" i="1" dirty="0">
                <a:latin typeface="Calibri Light" panose="020F0302020204030204" pitchFamily="34" charset="0"/>
                <a:ea typeface="Garamond" charset="0"/>
                <a:cs typeface="Garamond" charset="0"/>
              </a:rPr>
              <a:t>students</a:t>
            </a:r>
            <a:r>
              <a:rPr lang="en-US" b="1" dirty="0">
                <a:latin typeface="Calibri Light" panose="020F0302020204030204" pitchFamily="34" charset="0"/>
                <a:ea typeface="Garamond" charset="0"/>
                <a:cs typeface="Garamond" charset="0"/>
              </a:rPr>
              <a:t>: </a:t>
            </a:r>
            <a:r>
              <a:rPr lang="en-US" b="1" dirty="0">
                <a:solidFill>
                  <a:schemeClr val="accent2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82</a:t>
            </a:r>
          </a:p>
          <a:p>
            <a:pPr lvl="1"/>
            <a:r>
              <a:rPr lang="en-US" b="1" i="1" dirty="0">
                <a:latin typeface="Calibri Light" panose="020F0302020204030204" pitchFamily="34" charset="0"/>
                <a:ea typeface="Garamond" charset="0"/>
                <a:cs typeface="Garamond" charset="0"/>
              </a:rPr>
              <a:t>Undergraduates</a:t>
            </a:r>
            <a:r>
              <a:rPr lang="en-US" b="1" dirty="0">
                <a:latin typeface="Calibri Light" panose="020F0302020204030204" pitchFamily="34" charset="0"/>
                <a:ea typeface="Garamond" charset="0"/>
                <a:cs typeface="Garamond" charset="0"/>
              </a:rPr>
              <a:t>: </a:t>
            </a:r>
            <a:r>
              <a:rPr lang="en-US" b="1" dirty="0">
                <a:solidFill>
                  <a:schemeClr val="accent2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103</a:t>
            </a:r>
            <a:r>
              <a:rPr lang="en-US" dirty="0">
                <a:solidFill>
                  <a:schemeClr val="accent2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 Jobs </a:t>
            </a:r>
            <a:r>
              <a:rPr lang="en-US" dirty="0">
                <a:latin typeface="Calibri Light" panose="020F0302020204030204" pitchFamily="34" charset="0"/>
                <a:ea typeface="Garamond" charset="0"/>
                <a:cs typeface="Garamond" charset="0"/>
              </a:rPr>
              <a:t>created: </a:t>
            </a:r>
            <a:r>
              <a:rPr lang="en-US" b="1" dirty="0">
                <a:solidFill>
                  <a:schemeClr val="accent2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10 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alibri Light" panose="020F0302020204030204" pitchFamily="34" charset="0"/>
                <a:ea typeface="Garamond" charset="0"/>
                <a:cs typeface="Garamond" charset="0"/>
              </a:rPr>
              <a:t> Intellectual </a:t>
            </a:r>
            <a:r>
              <a:rPr lang="en-US" dirty="0">
                <a:latin typeface="Calibri Light" panose="020F0302020204030204" pitchFamily="34" charset="0"/>
                <a:ea typeface="Garamond" charset="0"/>
                <a:cs typeface="Garamond" charset="0"/>
              </a:rPr>
              <a:t>property: </a:t>
            </a:r>
            <a:r>
              <a:rPr lang="en-US" b="1" dirty="0">
                <a:solidFill>
                  <a:schemeClr val="accent2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3 patent applications</a:t>
            </a:r>
            <a:endParaRPr lang="en-US" dirty="0">
              <a:solidFill>
                <a:schemeClr val="accent2"/>
              </a:solidFill>
              <a:latin typeface="Calibri Light" panose="020F0302020204030204" pitchFamily="34" charset="0"/>
              <a:ea typeface="Garamond" charset="0"/>
              <a:cs typeface="Garamond" charset="0"/>
            </a:endParaRPr>
          </a:p>
          <a:p>
            <a:endParaRPr lang="en-US" dirty="0"/>
          </a:p>
        </p:txBody>
      </p:sp>
      <p:pic>
        <p:nvPicPr>
          <p:cNvPr id="4" name="Picture 8" descr="http://www.swmpc.org/media/programs2/600pxuseconomicdevelopmentadministration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80" y="3653894"/>
            <a:ext cx="2189725" cy="21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greatertexasfoundation.org/wp-content/uploads/2015/09/UTRGV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48" y="2280687"/>
            <a:ext cx="3051990" cy="8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16" y="6333744"/>
            <a:ext cx="2234184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7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16" y="2582334"/>
            <a:ext cx="5572924" cy="3378200"/>
          </a:xfrm>
        </p:spPr>
        <p:txBody>
          <a:bodyPr/>
          <a:lstStyle/>
          <a:p>
            <a:r>
              <a:rPr lang="en-US" sz="2400" dirty="0" smtClean="0"/>
              <a:t>Lack of New Business Ideas and Deal Flow</a:t>
            </a:r>
          </a:p>
          <a:p>
            <a:r>
              <a:rPr lang="en-US" sz="2400" dirty="0" smtClean="0"/>
              <a:t>Lack </a:t>
            </a:r>
            <a:r>
              <a:rPr lang="en-US" sz="2400" dirty="0"/>
              <a:t>of knowledge as to </a:t>
            </a:r>
            <a:r>
              <a:rPr lang="en-US" sz="2400" dirty="0" smtClean="0"/>
              <a:t>What </a:t>
            </a:r>
            <a:r>
              <a:rPr lang="en-US" sz="2400" dirty="0"/>
              <a:t>is </a:t>
            </a:r>
            <a:r>
              <a:rPr lang="en-US" sz="2400" dirty="0" smtClean="0"/>
              <a:t>Available </a:t>
            </a:r>
            <a:endParaRPr lang="en-US" sz="2400" dirty="0"/>
          </a:p>
          <a:p>
            <a:r>
              <a:rPr lang="en-US" sz="2400" dirty="0" smtClean="0"/>
              <a:t>Disjointed </a:t>
            </a:r>
            <a:r>
              <a:rPr lang="en-US" sz="2400" dirty="0"/>
              <a:t>Services and </a:t>
            </a:r>
            <a:r>
              <a:rPr lang="en-US" sz="2400" dirty="0" smtClean="0"/>
              <a:t>Resources</a:t>
            </a:r>
          </a:p>
          <a:p>
            <a:r>
              <a:rPr lang="en-US" sz="2400" dirty="0" smtClean="0"/>
              <a:t>Providing Services Year Round / Rather than by Semester</a:t>
            </a:r>
          </a:p>
          <a:p>
            <a:r>
              <a:rPr lang="en-US" sz="2400" dirty="0" smtClean="0"/>
              <a:t>Providing Value to the Company</a:t>
            </a:r>
          </a:p>
          <a:p>
            <a:r>
              <a:rPr lang="en-US" sz="2400" dirty="0" smtClean="0"/>
              <a:t>Accessibility to Prototyping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040" y="2582333"/>
            <a:ext cx="6156960" cy="3746277"/>
          </a:xfrm>
          <a:solidFill>
            <a:schemeClr val="accent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lvl="0">
              <a:buClr>
                <a:srgbClr val="E48312"/>
              </a:buClr>
            </a:pPr>
            <a:r>
              <a:rPr lang="en-US" sz="2400" i="1" dirty="0" smtClean="0">
                <a:solidFill>
                  <a:schemeClr val="bg1"/>
                </a:solidFill>
              </a:rPr>
              <a:t>Workshops for the Business Community/Campus</a:t>
            </a:r>
            <a:endParaRPr lang="en-US" sz="2400" i="1" dirty="0">
              <a:solidFill>
                <a:schemeClr val="bg1"/>
              </a:solidFill>
            </a:endParaRPr>
          </a:p>
          <a:p>
            <a:pPr lvl="0">
              <a:buClr>
                <a:srgbClr val="E48312"/>
              </a:buClr>
            </a:pPr>
            <a:r>
              <a:rPr lang="en-US" sz="2400" i="1" dirty="0" smtClean="0">
                <a:solidFill>
                  <a:schemeClr val="bg1"/>
                </a:solidFill>
              </a:rPr>
              <a:t>Presentations to EDCs, Chambers, Innovation </a:t>
            </a:r>
            <a:endParaRPr lang="en-US" sz="2400" i="1" dirty="0">
              <a:solidFill>
                <a:schemeClr val="bg1"/>
              </a:solidFill>
            </a:endParaRPr>
          </a:p>
          <a:p>
            <a:pPr lvl="0">
              <a:buClr>
                <a:srgbClr val="E48312"/>
              </a:buClr>
            </a:pPr>
            <a:r>
              <a:rPr lang="en-US" sz="2400" i="1" dirty="0" smtClean="0">
                <a:solidFill>
                  <a:schemeClr val="bg1"/>
                </a:solidFill>
              </a:rPr>
              <a:t>Creating an Asset Map of Resources </a:t>
            </a:r>
            <a:r>
              <a:rPr lang="en-US" sz="1400" i="1" dirty="0" smtClean="0">
                <a:solidFill>
                  <a:schemeClr val="bg1"/>
                </a:solidFill>
              </a:rPr>
              <a:t>(Campus/Regional)</a:t>
            </a:r>
            <a:endParaRPr lang="en-US" sz="1400" i="1" dirty="0">
              <a:solidFill>
                <a:schemeClr val="bg1"/>
              </a:solidFill>
            </a:endParaRPr>
          </a:p>
          <a:p>
            <a:pPr lvl="0">
              <a:buClr>
                <a:srgbClr val="E48312"/>
              </a:buClr>
            </a:pPr>
            <a:r>
              <a:rPr lang="en-US" sz="2400" i="1" dirty="0" smtClean="0">
                <a:solidFill>
                  <a:schemeClr val="bg1"/>
                </a:solidFill>
              </a:rPr>
              <a:t>Developing a curriculum/ class credits outside a traditional semester                                                                                      Providing Subject Matter Experts and Mentors for Real World Experience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Developing Relationship with Internal and Outside Resources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8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Garamond" charset="0"/>
                <a:cs typeface="Garamond" charset="0"/>
              </a:rPr>
              <a:t>Setbacks? YES!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+mn-lt"/>
              <a:ea typeface="Garamond" charset="0"/>
              <a:cs typeface="Garamond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923925" y="2137893"/>
            <a:ext cx="10231755" cy="41958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84C2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In the beginning stages, we were not familiar with the needs of our community entrepreneurs.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84C2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As we developed a proper vetting process, we realized some projects that we worked on were not feasible and should have not been accepted in our program.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84C2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Financial constraints lead us to develop our own in-house business development methodology. Throughout the implementation process, this methodology was modified and redefined.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84C2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Calibri Light" panose="020F0302020204030204" pitchFamily="34" charset="0"/>
                <a:ea typeface="Garamond" charset="0"/>
                <a:cs typeface="Garamond" charset="0"/>
              </a:rPr>
              <a:t>No organized method of tracking companies / metrics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84C2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Garamond" charset="0"/>
              <a:cs typeface="Garamon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16" y="6333744"/>
            <a:ext cx="2234184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705</Words>
  <Application>Microsoft Office PowerPoint</Application>
  <PresentationFormat>Widescreen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Garamond</vt:lpstr>
      <vt:lpstr>Retrospect</vt:lpstr>
      <vt:lpstr>UTRGV Center for Innovation and Commercialization (CIC) </vt:lpstr>
      <vt:lpstr>Underdeveloped and Disjointed Entrepreneurial Ecosystem   Lack of  Support System  for Entrepreneurs and Innovators   Lack of Resources and Access to Capital</vt:lpstr>
      <vt:lpstr>PowerPoint Presentation</vt:lpstr>
      <vt:lpstr>   Our Goal</vt:lpstr>
      <vt:lpstr>Programing and Services  for the Community </vt:lpstr>
      <vt:lpstr>Student Engagement </vt:lpstr>
      <vt:lpstr>Making an Impact </vt:lpstr>
      <vt:lpstr>Challenges</vt:lpstr>
      <vt:lpstr>Setbacks? YES!</vt:lpstr>
      <vt:lpstr>PowerPoint Presentation</vt:lpstr>
      <vt:lpstr>PowerPoint Presentation</vt:lpstr>
      <vt:lpstr>   The Center for Innovation and Commercialization  of   Tomorrow</vt:lpstr>
      <vt:lpstr>Big Things are Coming</vt:lpstr>
      <vt:lpstr>Floor Plan  </vt:lpstr>
      <vt:lpstr>Center for innovation  and commercialization</vt:lpstr>
      <vt:lpstr>More Programming</vt:lpstr>
      <vt:lpstr>More Offerings  </vt:lpstr>
      <vt:lpstr>Additional Plans</vt:lpstr>
      <vt:lpstr>The Future is Exciting</vt:lpstr>
      <vt:lpstr>Thank You!</vt:lpstr>
    </vt:vector>
  </TitlesOfParts>
  <Company>UTPA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UTRGV Center for Innovation and Commercialization</dc:title>
  <dc:creator>Laurie Simmons</dc:creator>
  <cp:lastModifiedBy>Laurie Simmons</cp:lastModifiedBy>
  <cp:revision>52</cp:revision>
  <dcterms:created xsi:type="dcterms:W3CDTF">2017-02-23T23:08:13Z</dcterms:created>
  <dcterms:modified xsi:type="dcterms:W3CDTF">2017-02-28T16:06:06Z</dcterms:modified>
</cp:coreProperties>
</file>