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1" r:id="rId3"/>
    <p:sldId id="260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CD"/>
    <a:srgbClr val="BE4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/>
      <a:tcStyle>
        <a:tcBdr/>
        <a:fill>
          <a:solidFill>
            <a:srgbClr val="D2CFC5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D6DF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/>
      <a:tcStyle>
        <a:tcBdr/>
        <a:fill>
          <a:solidFill>
            <a:srgbClr val="D6D6D7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8EAE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592"/>
  </p:normalViewPr>
  <p:slideViewPr>
    <p:cSldViewPr snapToGrid="0" snapToObjects="1">
      <p:cViewPr varScale="1">
        <p:scale>
          <a:sx n="103" d="100"/>
          <a:sy n="103" d="100"/>
        </p:scale>
        <p:origin x="1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26001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sz="half" idx="13"/>
          </p:nvPr>
        </p:nvSpPr>
        <p:spPr>
          <a:xfrm>
            <a:off x="2438400" y="1282700"/>
            <a:ext cx="8128000" cy="4559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wrap="square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wrap="square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pic" sz="quarter" idx="13"/>
          </p:nvPr>
        </p:nvSpPr>
        <p:spPr>
          <a:xfrm>
            <a:off x="7188200" y="2895600"/>
            <a:ext cx="4102100" cy="5473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sz="half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pic" idx="13"/>
          </p:nvPr>
        </p:nvSpPr>
        <p:spPr>
          <a:xfrm>
            <a:off x="1397000" y="1041400"/>
            <a:ext cx="10223500" cy="7670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-2033779" y="-660400"/>
            <a:ext cx="4067557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81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762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143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524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905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286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667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048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3429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9"/>
          <p:cNvGrpSpPr/>
          <p:nvPr/>
        </p:nvGrpSpPr>
        <p:grpSpPr>
          <a:xfrm>
            <a:off x="0" y="9035626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97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  <p:sp>
        <p:nvSpPr>
          <p:cNvPr id="100" name="Shape 100"/>
          <p:cNvSpPr/>
          <p:nvPr/>
        </p:nvSpPr>
        <p:spPr>
          <a:xfrm>
            <a:off x="0" y="0"/>
            <a:ext cx="13004800" cy="1517227"/>
          </a:xfrm>
          <a:prstGeom prst="rect">
            <a:avLst/>
          </a:prstGeom>
          <a:gradFill>
            <a:gsLst>
              <a:gs pos="0">
                <a:srgbClr val="160000"/>
              </a:gs>
              <a:gs pos="100000">
                <a:srgbClr val="CC0000"/>
              </a:gs>
            </a:gsLst>
          </a:gradFill>
          <a:ln w="13546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54293" y="554846"/>
            <a:ext cx="10959254" cy="681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algn="l" defTabSz="1300480">
              <a:lnSpc>
                <a:spcPct val="40000"/>
              </a:lnSpc>
              <a:spcBef>
                <a:spcPts val="900"/>
              </a:spcBef>
              <a:defRPr sz="3413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algn="l" defTabSz="1300480">
              <a:lnSpc>
                <a:spcPct val="40000"/>
              </a:lnSpc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3413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Best Practices at University Centers</a:t>
            </a:r>
            <a:endParaRPr lang="en-US" sz="3413" b="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62559" y="108373"/>
            <a:ext cx="1300482" cy="1300481"/>
          </a:xfrm>
          <a:prstGeom prst="ellipse">
            <a:avLst/>
          </a:prstGeom>
          <a:solidFill>
            <a:srgbClr val="FFFFFF"/>
          </a:solidFill>
          <a:ln w="54186">
            <a:solidFill>
              <a:srgbClr val="808080"/>
            </a:solidFill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3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977" y="388337"/>
            <a:ext cx="781192" cy="74055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0" y="1517226"/>
            <a:ext cx="13004800" cy="385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>
            <a:lvl1pPr algn="l" defTabSz="1300480">
              <a:def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>
              <a:defRPr sz="2275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       </a:t>
            </a:r>
          </a:p>
        </p:txBody>
      </p:sp>
      <p:sp>
        <p:nvSpPr>
          <p:cNvPr id="108" name="Shape 108"/>
          <p:cNvSpPr/>
          <p:nvPr/>
        </p:nvSpPr>
        <p:spPr>
          <a:xfrm>
            <a:off x="0" y="9024337"/>
            <a:ext cx="13004800" cy="496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defTabSz="1300480"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solidFill>
                <a:srgbClr val="C0C0C0"/>
              </a:solidFill>
              <a:uFill>
                <a:solidFill>
                  <a:srgbClr val="C0C0C0"/>
                </a:solidFill>
              </a:u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766" y="63231"/>
            <a:ext cx="1741408" cy="1366700"/>
          </a:xfrm>
          <a:prstGeom prst="rect">
            <a:avLst/>
          </a:prstGeom>
        </p:spPr>
      </p:pic>
      <p:grpSp>
        <p:nvGrpSpPr>
          <p:cNvPr id="20" name="Group 99"/>
          <p:cNvGrpSpPr/>
          <p:nvPr/>
        </p:nvGrpSpPr>
        <p:grpSpPr>
          <a:xfrm>
            <a:off x="0" y="1539815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21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  <p:sp>
        <p:nvSpPr>
          <p:cNvPr id="18" name="Shape 94"/>
          <p:cNvSpPr>
            <a:spLocks noGrp="1"/>
          </p:cNvSpPr>
          <p:nvPr>
            <p:ph type="body" sz="half" idx="1"/>
          </p:nvPr>
        </p:nvSpPr>
        <p:spPr>
          <a:xfrm>
            <a:off x="1615894" y="3330277"/>
            <a:ext cx="9773012" cy="4485542"/>
          </a:xfrm>
          <a:prstGeom prst="rect">
            <a:avLst/>
          </a:prstGeom>
        </p:spPr>
        <p:txBody>
          <a:bodyPr lIns="126435" tIns="72248" rIns="126435" bIns="72248" anchor="t"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800" b="1" cap="all" dirty="0">
                <a:solidFill>
                  <a:srgbClr val="005ACD"/>
                </a:solidFill>
                <a:latin typeface="Calibri" charset="0"/>
                <a:ea typeface="Calibri" charset="0"/>
                <a:cs typeface="Times New Roman" charset="0"/>
              </a:rPr>
              <a:t>Core Principles, Themes  and Program Areas In University-Based Economic Development</a:t>
            </a:r>
            <a:endParaRPr lang="en-US" sz="2000" b="1" dirty="0">
              <a:solidFill>
                <a:srgbClr val="005ACD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551" b="1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0" dirty="0">
              <a:solidFill>
                <a:srgbClr val="230EBE"/>
              </a:solidFill>
              <a:uFill>
                <a:solidFill>
                  <a:srgbClr val="230EBE"/>
                </a:solidFill>
              </a:uFill>
            </a:endParaR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551" b="1">
                <a:solidFill>
                  <a:srgbClr val="000099"/>
                </a:solidFill>
                <a:uFill>
                  <a:solidFill>
                    <a:srgbClr val="000099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0" dirty="0">
              <a:solidFill>
                <a:srgbClr val="230EBE"/>
              </a:solidFill>
              <a:uFill>
                <a:solidFill>
                  <a:srgbClr val="230EBE"/>
                </a:solidFill>
              </a:uFill>
            </a:endParaR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551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2275" b="1" dirty="0">
                <a:solidFill>
                  <a:srgbClr val="BE4323"/>
                </a:solidFill>
                <a:uFill>
                  <a:solidFill>
                    <a:srgbClr val="CC0000"/>
                  </a:solidFill>
                </a:uFill>
              </a:rPr>
              <a:t>Dave N. </a:t>
            </a:r>
            <a:r>
              <a:rPr sz="2275" b="1" dirty="0" smtClean="0">
                <a:solidFill>
                  <a:srgbClr val="BE4323"/>
                </a:solidFill>
                <a:uFill>
                  <a:solidFill>
                    <a:srgbClr val="CC0000"/>
                  </a:solidFill>
                </a:uFill>
              </a:rPr>
              <a:t>Norris</a:t>
            </a:r>
            <a:r>
              <a:rPr lang="en-US" sz="2275" b="1" dirty="0" smtClean="0">
                <a:solidFill>
                  <a:srgbClr val="BE4323"/>
                </a:solidFill>
                <a:uFill>
                  <a:solidFill>
                    <a:srgbClr val="CC0000"/>
                  </a:solidFill>
                </a:uFill>
              </a:rPr>
              <a:t> and Beatrix Koev</a:t>
            </a:r>
            <a:endParaRPr sz="2275" b="1" dirty="0">
              <a:solidFill>
                <a:srgbClr val="BE4323"/>
              </a:solidFill>
              <a:uFill>
                <a:solidFill>
                  <a:srgbClr val="CC0000"/>
                </a:solidFill>
              </a:uFill>
            </a:endParaR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551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2275" b="1" dirty="0" smtClean="0">
                <a:solidFill>
                  <a:srgbClr val="BE4323"/>
                </a:solidFill>
                <a:uFill>
                  <a:solidFill>
                    <a:srgbClr val="CC0000"/>
                  </a:solidFill>
                </a:uFill>
              </a:rPr>
              <a:t>Louisiana </a:t>
            </a:r>
            <a:r>
              <a:rPr sz="2275" b="1" dirty="0">
                <a:solidFill>
                  <a:srgbClr val="BE4323"/>
                </a:solidFill>
                <a:uFill>
                  <a:solidFill>
                    <a:srgbClr val="CC0000"/>
                  </a:solidFill>
                </a:uFill>
              </a:rPr>
              <a:t>Tech University</a:t>
            </a: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4551" b="1">
                <a:solidFill>
                  <a:srgbClr val="42464D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2200" b="1" dirty="0">
              <a:solidFill>
                <a:srgbClr val="BE4323"/>
              </a:solidFill>
              <a:uFill>
                <a:solidFill>
                  <a:srgbClr val="CC0000"/>
                </a:solidFill>
              </a:uFill>
            </a:endParaRPr>
          </a:p>
          <a:p>
            <a:pPr marL="342900" indent="-342900" algn="ctr" defTabSz="1300480">
              <a:spcBef>
                <a:spcPts val="700"/>
              </a:spcBef>
              <a:buSzTx/>
              <a:buNone/>
              <a:defRPr sz="2800" b="1">
                <a:solidFill>
                  <a:srgbClr val="42464D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200" dirty="0" smtClean="0">
                <a:solidFill>
                  <a:srgbClr val="BE4323"/>
                </a:solidFill>
              </a:rPr>
              <a:t>March 2017</a:t>
            </a:r>
            <a:endParaRPr sz="2200" dirty="0">
              <a:solidFill>
                <a:srgbClr val="BE4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1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9"/>
          <p:cNvGrpSpPr/>
          <p:nvPr/>
        </p:nvGrpSpPr>
        <p:grpSpPr>
          <a:xfrm>
            <a:off x="0" y="9035626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97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  <p:sp>
        <p:nvSpPr>
          <p:cNvPr id="100" name="Shape 100"/>
          <p:cNvSpPr/>
          <p:nvPr/>
        </p:nvSpPr>
        <p:spPr>
          <a:xfrm>
            <a:off x="0" y="0"/>
            <a:ext cx="13004800" cy="1517227"/>
          </a:xfrm>
          <a:prstGeom prst="rect">
            <a:avLst/>
          </a:prstGeom>
          <a:gradFill>
            <a:gsLst>
              <a:gs pos="0">
                <a:srgbClr val="160000"/>
              </a:gs>
              <a:gs pos="100000">
                <a:srgbClr val="CC0000"/>
              </a:gs>
            </a:gsLst>
          </a:gradFill>
          <a:ln w="13546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54293" y="554846"/>
            <a:ext cx="10959254" cy="681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algn="l" defTabSz="1300480">
              <a:lnSpc>
                <a:spcPct val="40000"/>
              </a:lnSpc>
              <a:spcBef>
                <a:spcPts val="900"/>
              </a:spcBef>
              <a:defRPr sz="3413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algn="l" defTabSz="1300480">
              <a:lnSpc>
                <a:spcPct val="40000"/>
              </a:lnSpc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3413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Best Practices at University Centers</a:t>
            </a:r>
            <a:endParaRPr lang="en-US" sz="3413" b="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62559" y="108373"/>
            <a:ext cx="1300482" cy="1300481"/>
          </a:xfrm>
          <a:prstGeom prst="ellipse">
            <a:avLst/>
          </a:prstGeom>
          <a:solidFill>
            <a:srgbClr val="FFFFFF"/>
          </a:solidFill>
          <a:ln w="54186">
            <a:solidFill>
              <a:srgbClr val="808080"/>
            </a:solidFill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3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977" y="388337"/>
            <a:ext cx="781192" cy="74055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0" y="1517226"/>
            <a:ext cx="13004800" cy="385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>
            <a:lvl1pPr algn="l" defTabSz="1300480">
              <a:def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>
              <a:defRPr sz="2275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       </a:t>
            </a:r>
          </a:p>
        </p:txBody>
      </p:sp>
      <p:sp>
        <p:nvSpPr>
          <p:cNvPr id="108" name="Shape 108"/>
          <p:cNvSpPr/>
          <p:nvPr/>
        </p:nvSpPr>
        <p:spPr>
          <a:xfrm>
            <a:off x="0" y="9024337"/>
            <a:ext cx="13004800" cy="496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defTabSz="1300480"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solidFill>
                <a:srgbClr val="C0C0C0"/>
              </a:solidFill>
              <a:uFill>
                <a:solidFill>
                  <a:srgbClr val="C0C0C0"/>
                </a:solidFill>
              </a:u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766" y="63231"/>
            <a:ext cx="1741408" cy="1366700"/>
          </a:xfrm>
          <a:prstGeom prst="rect">
            <a:avLst/>
          </a:prstGeom>
        </p:spPr>
      </p:pic>
      <p:grpSp>
        <p:nvGrpSpPr>
          <p:cNvPr id="20" name="Group 99"/>
          <p:cNvGrpSpPr/>
          <p:nvPr/>
        </p:nvGrpSpPr>
        <p:grpSpPr>
          <a:xfrm>
            <a:off x="0" y="1539815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21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  <p:sp>
        <p:nvSpPr>
          <p:cNvPr id="18" name="Shape 109"/>
          <p:cNvSpPr>
            <a:spLocks noGrp="1"/>
          </p:cNvSpPr>
          <p:nvPr>
            <p:ph type="body" idx="1"/>
          </p:nvPr>
        </p:nvSpPr>
        <p:spPr>
          <a:xfrm>
            <a:off x="1032726" y="3874690"/>
            <a:ext cx="10939347" cy="3466965"/>
          </a:xfrm>
          <a:prstGeom prst="rect">
            <a:avLst/>
          </a:prstGeom>
        </p:spPr>
        <p:txBody>
          <a:bodyPr lIns="126435" tIns="72248" rIns="126435" bIns="72248" anchor="t">
            <a:noAutofit/>
          </a:bodyPr>
          <a:lstStyle/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Innovative </a:t>
            </a:r>
            <a:r>
              <a:rPr lang="en-US" sz="2400" dirty="0">
                <a:solidFill>
                  <a:srgbClr val="005ACD"/>
                </a:solidFill>
              </a:rPr>
              <a:t>– To achieve comparative advantage and respond to opportunity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Realistic </a:t>
            </a:r>
            <a:r>
              <a:rPr lang="en-US" sz="2400" dirty="0">
                <a:solidFill>
                  <a:srgbClr val="005ACD"/>
                </a:solidFill>
              </a:rPr>
              <a:t>– Practically feasible and informed by the market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Proactive </a:t>
            </a:r>
            <a:r>
              <a:rPr lang="en-US" sz="2400" dirty="0">
                <a:solidFill>
                  <a:srgbClr val="005ACD"/>
                </a:solidFill>
              </a:rPr>
              <a:t>– Providing a catalyst rather than just reacting to the market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Strategic </a:t>
            </a:r>
            <a:r>
              <a:rPr lang="en-US" sz="2400" dirty="0">
                <a:solidFill>
                  <a:srgbClr val="005ACD"/>
                </a:solidFill>
              </a:rPr>
              <a:t>– Consistent and complimentary with the institutional mission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Relevant </a:t>
            </a:r>
            <a:r>
              <a:rPr lang="en-US" sz="2400" dirty="0">
                <a:solidFill>
                  <a:srgbClr val="005ACD"/>
                </a:solidFill>
              </a:rPr>
              <a:t>-- Connected to the realities of the regional economy</a:t>
            </a:r>
          </a:p>
        </p:txBody>
      </p:sp>
      <p:sp>
        <p:nvSpPr>
          <p:cNvPr id="19" name="Shape 110"/>
          <p:cNvSpPr>
            <a:spLocks noGrp="1"/>
          </p:cNvSpPr>
          <p:nvPr>
            <p:ph type="title"/>
          </p:nvPr>
        </p:nvSpPr>
        <p:spPr>
          <a:xfrm>
            <a:off x="1032726" y="2607443"/>
            <a:ext cx="9753601" cy="1083735"/>
          </a:xfrm>
          <a:prstGeom prst="rect">
            <a:avLst/>
          </a:prstGeom>
        </p:spPr>
        <p:txBody>
          <a:bodyPr lIns="126435" tIns="72248" rIns="126435" bIns="72248"/>
          <a:lstStyle>
            <a:lvl1pPr defTabSz="1183436">
              <a:defRPr sz="4141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>
                <a:solidFill>
                  <a:srgbClr val="BE4323"/>
                </a:solidFill>
              </a:rPr>
              <a:t>Action Principles</a:t>
            </a:r>
            <a:endParaRPr dirty="0">
              <a:solidFill>
                <a:srgbClr val="BE4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5" animBg="1" advAuto="0"/>
      <p:bldP spid="19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9"/>
          <p:cNvGrpSpPr/>
          <p:nvPr/>
        </p:nvGrpSpPr>
        <p:grpSpPr>
          <a:xfrm>
            <a:off x="0" y="9035626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97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  <p:sp>
        <p:nvSpPr>
          <p:cNvPr id="100" name="Shape 100"/>
          <p:cNvSpPr/>
          <p:nvPr/>
        </p:nvSpPr>
        <p:spPr>
          <a:xfrm>
            <a:off x="0" y="0"/>
            <a:ext cx="13004800" cy="1517227"/>
          </a:xfrm>
          <a:prstGeom prst="rect">
            <a:avLst/>
          </a:prstGeom>
          <a:gradFill>
            <a:gsLst>
              <a:gs pos="0">
                <a:srgbClr val="160000"/>
              </a:gs>
              <a:gs pos="100000">
                <a:srgbClr val="CC0000"/>
              </a:gs>
            </a:gsLst>
          </a:gradFill>
          <a:ln w="13546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54293" y="554846"/>
            <a:ext cx="10959254" cy="681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algn="l" defTabSz="1300480">
              <a:lnSpc>
                <a:spcPct val="40000"/>
              </a:lnSpc>
              <a:spcBef>
                <a:spcPts val="900"/>
              </a:spcBef>
              <a:defRPr sz="3413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algn="l" defTabSz="1300480">
              <a:lnSpc>
                <a:spcPct val="40000"/>
              </a:lnSpc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3413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Best Practices at University Centers</a:t>
            </a:r>
            <a:endParaRPr lang="en-US" sz="3413" b="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62559" y="108373"/>
            <a:ext cx="1300482" cy="1300481"/>
          </a:xfrm>
          <a:prstGeom prst="ellipse">
            <a:avLst/>
          </a:prstGeom>
          <a:solidFill>
            <a:srgbClr val="FFFFFF"/>
          </a:solidFill>
          <a:ln w="54186">
            <a:solidFill>
              <a:srgbClr val="808080"/>
            </a:solidFill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3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977" y="388337"/>
            <a:ext cx="781192" cy="74055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0" y="1517226"/>
            <a:ext cx="13004800" cy="385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>
            <a:lvl1pPr algn="l" defTabSz="1300480">
              <a:def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>
              <a:defRPr sz="2275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       </a:t>
            </a:r>
          </a:p>
        </p:txBody>
      </p:sp>
      <p:sp>
        <p:nvSpPr>
          <p:cNvPr id="108" name="Shape 108"/>
          <p:cNvSpPr/>
          <p:nvPr/>
        </p:nvSpPr>
        <p:spPr>
          <a:xfrm>
            <a:off x="0" y="9024337"/>
            <a:ext cx="13004800" cy="496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defTabSz="1300480"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solidFill>
                <a:srgbClr val="C0C0C0"/>
              </a:solidFill>
              <a:uFill>
                <a:solidFill>
                  <a:srgbClr val="C0C0C0"/>
                </a:solidFill>
              </a:u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766" y="63231"/>
            <a:ext cx="1741408" cy="1366700"/>
          </a:xfrm>
          <a:prstGeom prst="rect">
            <a:avLst/>
          </a:prstGeom>
        </p:spPr>
      </p:pic>
      <p:grpSp>
        <p:nvGrpSpPr>
          <p:cNvPr id="20" name="Group 99"/>
          <p:cNvGrpSpPr/>
          <p:nvPr/>
        </p:nvGrpSpPr>
        <p:grpSpPr>
          <a:xfrm>
            <a:off x="0" y="1539815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21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  <p:sp>
        <p:nvSpPr>
          <p:cNvPr id="18" name="Shape 109"/>
          <p:cNvSpPr>
            <a:spLocks noGrp="1"/>
          </p:cNvSpPr>
          <p:nvPr>
            <p:ph type="body" idx="1"/>
          </p:nvPr>
        </p:nvSpPr>
        <p:spPr>
          <a:xfrm>
            <a:off x="1122426" y="3533121"/>
            <a:ext cx="10084549" cy="4991191"/>
          </a:xfrm>
          <a:prstGeom prst="rect">
            <a:avLst/>
          </a:prstGeom>
        </p:spPr>
        <p:txBody>
          <a:bodyPr lIns="126435" tIns="72248" rIns="126435" bIns="72248" anchor="t">
            <a:normAutofit/>
          </a:bodyPr>
          <a:lstStyle/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Leadership </a:t>
            </a:r>
            <a:r>
              <a:rPr lang="en-US" sz="2400" dirty="0">
                <a:solidFill>
                  <a:srgbClr val="005ACD"/>
                </a:solidFill>
              </a:rPr>
              <a:t>– programmatic and institutional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Culture </a:t>
            </a:r>
            <a:r>
              <a:rPr lang="en-US" sz="2400" dirty="0">
                <a:solidFill>
                  <a:srgbClr val="005ACD"/>
                </a:solidFill>
              </a:rPr>
              <a:t>– community and university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Resources </a:t>
            </a:r>
            <a:r>
              <a:rPr lang="en-US" sz="2400" dirty="0">
                <a:solidFill>
                  <a:srgbClr val="005ACD"/>
                </a:solidFill>
              </a:rPr>
              <a:t>– internal and leveraged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Flexibility </a:t>
            </a:r>
            <a:r>
              <a:rPr lang="en-US" sz="2400" dirty="0">
                <a:solidFill>
                  <a:srgbClr val="005ACD"/>
                </a:solidFill>
              </a:rPr>
              <a:t>– responsiveness to internal and external circumstances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Learning </a:t>
            </a:r>
            <a:r>
              <a:rPr lang="en-US" sz="2400" dirty="0">
                <a:solidFill>
                  <a:srgbClr val="005ACD"/>
                </a:solidFill>
              </a:rPr>
              <a:t>– from aspirational peers and regional partners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Diversity </a:t>
            </a:r>
            <a:r>
              <a:rPr lang="en-US" sz="2400" dirty="0">
                <a:solidFill>
                  <a:srgbClr val="005ACD"/>
                </a:solidFill>
              </a:rPr>
              <a:t>– of strategic approaches and organizational models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Sustainability </a:t>
            </a:r>
            <a:r>
              <a:rPr lang="en-US" sz="2400" dirty="0">
                <a:solidFill>
                  <a:srgbClr val="005ACD"/>
                </a:solidFill>
              </a:rPr>
              <a:t>– of programs and of economic impacts 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Stewardship </a:t>
            </a:r>
            <a:r>
              <a:rPr lang="en-US" sz="2400" dirty="0">
                <a:solidFill>
                  <a:srgbClr val="005ACD"/>
                </a:solidFill>
              </a:rPr>
              <a:t>– of community public good and community partners</a:t>
            </a:r>
          </a:p>
          <a:p>
            <a:pPr defTabSz="1300480">
              <a:lnSpc>
                <a:spcPct val="125000"/>
              </a:lnSpc>
              <a:spcBef>
                <a:spcPts val="700"/>
              </a:spcBef>
              <a:buSzPct val="81000"/>
              <a:buFont typeface="Wingdings" charset="2"/>
              <a:buChar char="Ø"/>
              <a:defRPr sz="3200">
                <a:solidFill>
                  <a:srgbClr val="230EBE"/>
                </a:solidFill>
                <a:uFill>
                  <a:solidFill>
                    <a:srgbClr val="230EBE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solidFill>
                  <a:srgbClr val="005ACD"/>
                </a:solidFill>
              </a:rPr>
              <a:t>Assessment </a:t>
            </a:r>
            <a:r>
              <a:rPr lang="en-US" sz="2400" dirty="0">
                <a:solidFill>
                  <a:srgbClr val="005ACD"/>
                </a:solidFill>
              </a:rPr>
              <a:t>– of outcomes and impacts for program performance</a:t>
            </a:r>
          </a:p>
        </p:txBody>
      </p:sp>
      <p:sp>
        <p:nvSpPr>
          <p:cNvPr id="19" name="Shape 110"/>
          <p:cNvSpPr>
            <a:spLocks noGrp="1"/>
          </p:cNvSpPr>
          <p:nvPr>
            <p:ph type="title"/>
          </p:nvPr>
        </p:nvSpPr>
        <p:spPr>
          <a:xfrm>
            <a:off x="1210169" y="2322855"/>
            <a:ext cx="9753601" cy="1083735"/>
          </a:xfrm>
          <a:prstGeom prst="rect">
            <a:avLst/>
          </a:prstGeom>
        </p:spPr>
        <p:txBody>
          <a:bodyPr lIns="126435" tIns="72248" rIns="126435" bIns="72248"/>
          <a:lstStyle>
            <a:lvl1pPr defTabSz="1183436">
              <a:defRPr sz="4141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>
                <a:solidFill>
                  <a:srgbClr val="BE4323"/>
                </a:solidFill>
              </a:rPr>
              <a:t>Cross-Cutting Organizing Themes</a:t>
            </a:r>
            <a:endParaRPr dirty="0">
              <a:solidFill>
                <a:srgbClr val="BE4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bldLvl="5" animBg="1" advAuto="0"/>
      <p:bldP spid="19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9"/>
          <p:cNvGrpSpPr/>
          <p:nvPr/>
        </p:nvGrpSpPr>
        <p:grpSpPr>
          <a:xfrm>
            <a:off x="0" y="9035626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97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  <p:sp>
        <p:nvSpPr>
          <p:cNvPr id="100" name="Shape 100"/>
          <p:cNvSpPr/>
          <p:nvPr/>
        </p:nvSpPr>
        <p:spPr>
          <a:xfrm>
            <a:off x="0" y="0"/>
            <a:ext cx="13004800" cy="1517227"/>
          </a:xfrm>
          <a:prstGeom prst="rect">
            <a:avLst/>
          </a:prstGeom>
          <a:gradFill>
            <a:gsLst>
              <a:gs pos="0">
                <a:srgbClr val="160000"/>
              </a:gs>
              <a:gs pos="100000">
                <a:srgbClr val="CC0000"/>
              </a:gs>
            </a:gsLst>
          </a:gradFill>
          <a:ln w="13546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54293" y="554846"/>
            <a:ext cx="10959254" cy="681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algn="l" defTabSz="1300480">
              <a:lnSpc>
                <a:spcPct val="40000"/>
              </a:lnSpc>
              <a:spcBef>
                <a:spcPts val="900"/>
              </a:spcBef>
              <a:defRPr sz="3413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algn="l" defTabSz="1300480">
              <a:lnSpc>
                <a:spcPct val="40000"/>
              </a:lnSpc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n-US" sz="3413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Best Practices at University Centers</a:t>
            </a:r>
            <a:endParaRPr lang="en-US" sz="3413" b="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62559" y="108373"/>
            <a:ext cx="1300482" cy="1300481"/>
          </a:xfrm>
          <a:prstGeom prst="ellipse">
            <a:avLst/>
          </a:prstGeom>
          <a:solidFill>
            <a:srgbClr val="FFFFFF"/>
          </a:solidFill>
          <a:ln w="54186">
            <a:solidFill>
              <a:srgbClr val="808080"/>
            </a:solidFill>
          </a:ln>
        </p:spPr>
        <p:txBody>
          <a:bodyPr lIns="50800" tIns="50800" rIns="50800" bIns="50800" anchor="ctr"/>
          <a:lstStyle/>
          <a:p>
            <a:pPr defTabSz="830862">
              <a:defRPr sz="3413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3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8977" y="388337"/>
            <a:ext cx="781192" cy="74055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0" y="1517226"/>
            <a:ext cx="13004800" cy="385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>
            <a:lvl1pPr algn="l" defTabSz="1300480">
              <a:def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>
              <a:defRPr sz="2275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1564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rPr>
              <a:t>       </a:t>
            </a:r>
          </a:p>
        </p:txBody>
      </p:sp>
      <p:sp>
        <p:nvSpPr>
          <p:cNvPr id="108" name="Shape 108"/>
          <p:cNvSpPr/>
          <p:nvPr/>
        </p:nvSpPr>
        <p:spPr>
          <a:xfrm>
            <a:off x="0" y="9024337"/>
            <a:ext cx="13004800" cy="496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72248" rIns="126435" bIns="72248">
            <a:spAutoFit/>
          </a:bodyPr>
          <a:lstStyle/>
          <a:p>
            <a:pPr defTabSz="1300480">
              <a:spcBef>
                <a:spcPts val="900"/>
              </a:spcBef>
              <a:defRPr sz="2275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 dirty="0">
              <a:solidFill>
                <a:srgbClr val="C0C0C0"/>
              </a:solidFill>
              <a:uFill>
                <a:solidFill>
                  <a:srgbClr val="C0C0C0"/>
                </a:solidFill>
              </a:uFill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278781" y="3657747"/>
            <a:ext cx="7883912" cy="1998545"/>
          </a:xfrm>
          <a:prstGeom prst="rect">
            <a:avLst/>
          </a:prstGeom>
        </p:spPr>
        <p:txBody>
          <a:bodyPr lIns="126435" tIns="72248" rIns="126435" bIns="72248">
            <a:normAutofit/>
          </a:bodyPr>
          <a:lstStyle>
            <a:lvl1pPr defTabSz="1183436">
              <a:defRPr sz="4141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6000" dirty="0" smtClean="0">
                <a:solidFill>
                  <a:srgbClr val="005ACD"/>
                </a:solidFill>
              </a:rPr>
              <a:t>”Hey, that </a:t>
            </a:r>
            <a:r>
              <a:rPr lang="en-US" sz="6000" smtClean="0">
                <a:solidFill>
                  <a:srgbClr val="005ACD"/>
                </a:solidFill>
              </a:rPr>
              <a:t>worked!?” </a:t>
            </a:r>
            <a:endParaRPr sz="6000" dirty="0">
              <a:solidFill>
                <a:srgbClr val="005ACD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766" y="63231"/>
            <a:ext cx="1741408" cy="1366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204" y="2691421"/>
            <a:ext cx="4004409" cy="5159298"/>
          </a:xfrm>
          <a:prstGeom prst="rect">
            <a:avLst/>
          </a:prstGeom>
        </p:spPr>
      </p:pic>
      <p:grpSp>
        <p:nvGrpSpPr>
          <p:cNvPr id="20" name="Group 99"/>
          <p:cNvGrpSpPr/>
          <p:nvPr/>
        </p:nvGrpSpPr>
        <p:grpSpPr>
          <a:xfrm>
            <a:off x="0" y="1539815"/>
            <a:ext cx="13004800" cy="717975"/>
            <a:chOff x="0" y="0"/>
            <a:chExt cx="13004800" cy="717973"/>
          </a:xfr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43000">
                <a:schemeClr val="accent1">
                  <a:lumMod val="95000"/>
                  <a:lumOff val="5000"/>
                </a:schemeClr>
              </a:gs>
              <a:gs pos="79000">
                <a:schemeClr val="accent1">
                  <a:lumMod val="60000"/>
                </a:schemeClr>
              </a:gs>
            </a:gsLst>
            <a:lin ang="2700000" scaled="1"/>
          </a:gradFill>
        </p:grpSpPr>
        <p:sp>
          <p:nvSpPr>
            <p:cNvPr id="21" name="Shape 97"/>
            <p:cNvSpPr/>
            <p:nvPr/>
          </p:nvSpPr>
          <p:spPr>
            <a:xfrm>
              <a:off x="0" y="0"/>
              <a:ext cx="13004800" cy="717974"/>
            </a:xfrm>
            <a:prstGeom prst="rect">
              <a:avLst/>
            </a:prstGeom>
            <a:grpFill/>
            <a:ln w="9525" cap="flat">
              <a:noFill/>
              <a:miter lim="800000"/>
            </a:ln>
            <a:effectLst/>
          </p:spPr>
          <p:txBody>
            <a:bodyPr wrap="square" lIns="72248" tIns="72248" rIns="72248" bIns="72248" numCol="1" anchor="ctr">
              <a:noAutofit/>
            </a:bodyPr>
            <a:lstStyle/>
            <a:p>
              <a:pPr defTabSz="830862">
                <a:defRPr sz="3413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98"/>
            <p:cNvSpPr/>
            <p:nvPr/>
          </p:nvSpPr>
          <p:spPr>
            <a:xfrm>
              <a:off x="6316750" y="79022"/>
              <a:ext cx="371300" cy="559930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6435" tIns="72248" rIns="126435" bIns="72248" numCol="1" anchor="ctr">
              <a:noAutofit/>
            </a:bodyPr>
            <a:lstStyle>
              <a:lvl1pPr defTabSz="1300480">
                <a:defRPr sz="2844">
                  <a:uFill>
                    <a:solidFill>
                      <a:srgbClr val="000000"/>
                    </a:solidFill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 sz="2275"/>
              </a:pPr>
              <a:r>
                <a:rPr sz="2844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850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181</Words>
  <Application>Microsoft Macintosh PowerPoint</Application>
  <PresentationFormat>Custom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Century Gothic</vt:lpstr>
      <vt:lpstr>Helvetica Light</vt:lpstr>
      <vt:lpstr>Helvetica Neue</vt:lpstr>
      <vt:lpstr>Times New Roman</vt:lpstr>
      <vt:lpstr>Wingdings</vt:lpstr>
      <vt:lpstr>Arial</vt:lpstr>
      <vt:lpstr>White</vt:lpstr>
      <vt:lpstr>PowerPoint Presentation</vt:lpstr>
      <vt:lpstr>Action Principles</vt:lpstr>
      <vt:lpstr>Cross-Cutting Organizing Themes</vt:lpstr>
      <vt:lpstr>”Hey, that worked!?”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davy norris</cp:lastModifiedBy>
  <cp:revision>5</cp:revision>
  <dcterms:modified xsi:type="dcterms:W3CDTF">2017-03-10T14:02:56Z</dcterms:modified>
</cp:coreProperties>
</file>