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79" r:id="rId4"/>
    <p:sldMasterId id="2147484191" r:id="rId5"/>
    <p:sldMasterId id="2147484203" r:id="rId6"/>
    <p:sldMasterId id="2147484167" r:id="rId7"/>
    <p:sldMasterId id="2147483660" r:id="rId8"/>
    <p:sldMasterId id="2147484215" r:id="rId9"/>
  </p:sldMasterIdLst>
  <p:notesMasterIdLst>
    <p:notesMasterId r:id="rId27"/>
  </p:notesMasterIdLst>
  <p:handoutMasterIdLst>
    <p:handoutMasterId r:id="rId28"/>
  </p:handoutMasterIdLst>
  <p:sldIdLst>
    <p:sldId id="375" r:id="rId10"/>
    <p:sldId id="520" r:id="rId11"/>
    <p:sldId id="521" r:id="rId12"/>
    <p:sldId id="522" r:id="rId13"/>
    <p:sldId id="529" r:id="rId14"/>
    <p:sldId id="535" r:id="rId15"/>
    <p:sldId id="507" r:id="rId16"/>
    <p:sldId id="526" r:id="rId17"/>
    <p:sldId id="527" r:id="rId18"/>
    <p:sldId id="533" r:id="rId19"/>
    <p:sldId id="540" r:id="rId20"/>
    <p:sldId id="538" r:id="rId21"/>
    <p:sldId id="539" r:id="rId22"/>
    <p:sldId id="536" r:id="rId23"/>
    <p:sldId id="525" r:id="rId24"/>
    <p:sldId id="537" r:id="rId25"/>
    <p:sldId id="514" r:id="rId26"/>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8E9"/>
    <a:srgbClr val="FFFFFF"/>
    <a:srgbClr val="000000"/>
    <a:srgbClr val="3B3838"/>
    <a:srgbClr val="2F7CBB"/>
    <a:srgbClr val="3F8ECF"/>
    <a:srgbClr val="F87DFB"/>
    <a:srgbClr val="005A8B"/>
    <a:srgbClr val="F2F2F2"/>
    <a:srgbClr val="FFE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5F225-C479-471C-860C-5FD806498069}" v="81" dt="2021-02-22T21:28:09.686"/>
    <p1510:client id="{CA74BFAE-A640-4EE9-A50D-0D93C664961A}" v="1617" dt="2021-02-22T21:30:28.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4" autoAdjust="0"/>
    <p:restoredTop sz="83784" autoAdjust="0"/>
  </p:normalViewPr>
  <p:slideViewPr>
    <p:cSldViewPr snapToGrid="0" snapToObjects="1" showGuides="1">
      <p:cViewPr varScale="1">
        <p:scale>
          <a:sx n="80" d="100"/>
          <a:sy n="80" d="100"/>
        </p:scale>
        <p:origin x="1302"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156"/>
    </p:cViewPr>
  </p:sorterViewPr>
  <p:notesViewPr>
    <p:cSldViewPr snapToGrid="0" snapToObjects="1">
      <p:cViewPr varScale="1">
        <p:scale>
          <a:sx n="54" d="100"/>
          <a:sy n="54" d="100"/>
        </p:scale>
        <p:origin x="201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atin typeface="Arial" pitchFamily="-109" charset="0"/>
                <a:ea typeface="ＭＳ Ｐゴシック" pitchFamily="-109" charset="-128"/>
                <a:cs typeface="ＭＳ Ｐゴシック" pitchFamily="-109" charset="-128"/>
              </a:defRPr>
            </a:lvl1pPr>
          </a:lstStyle>
          <a:p>
            <a:pPr>
              <a:defRPr/>
            </a:pPr>
            <a:fld id="{973D688E-96B7-E042-A51F-B43D756C50E3}" type="datetimeFigureOut">
              <a:rPr lang="en-US"/>
              <a:pPr>
                <a:defRPr/>
              </a:pPr>
              <a:t>2/22/2021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atin typeface="Arial" pitchFamily="-109" charset="0"/>
                <a:ea typeface="ＭＳ Ｐゴシック" pitchFamily="-109" charset="-128"/>
                <a:cs typeface="ＭＳ Ｐゴシック" pitchFamily="-109" charset="-128"/>
              </a:defRPr>
            </a:lvl1pPr>
          </a:lstStyle>
          <a:p>
            <a:pPr>
              <a:defRPr/>
            </a:pPr>
            <a:fld id="{9C40A0BB-6FAB-2944-8D07-9BFA21CCD19D}" type="slidenum">
              <a:rPr lang="en-US"/>
              <a:pPr>
                <a:defRPr/>
              </a:pPr>
              <a:t>‹#›</a:t>
            </a:fld>
            <a:endParaRPr lang="en-US"/>
          </a:p>
        </p:txBody>
      </p:sp>
    </p:spTree>
    <p:extLst>
      <p:ext uri="{BB962C8B-B14F-4D97-AF65-F5344CB8AC3E}">
        <p14:creationId xmlns:p14="http://schemas.microsoft.com/office/powerpoint/2010/main" val="85257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F3C2F70E-C050-6F43-A34E-525FFD9C8BEE}" type="datetime1">
              <a:rPr lang="en-US"/>
              <a:pPr>
                <a:defRPr/>
              </a:pPr>
              <a:t>2/22/2021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97397036-1B68-054A-9F3B-B20DA1AAAB6A}" type="slidenum">
              <a:rPr lang="en-US"/>
              <a:pPr>
                <a:defRPr/>
              </a:pPr>
              <a:t>‹#›</a:t>
            </a:fld>
            <a:endParaRPr lang="en-US"/>
          </a:p>
        </p:txBody>
      </p:sp>
    </p:spTree>
    <p:extLst>
      <p:ext uri="{BB962C8B-B14F-4D97-AF65-F5344CB8AC3E}">
        <p14:creationId xmlns:p14="http://schemas.microsoft.com/office/powerpoint/2010/main" val="31598912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900" kern="1200" dirty="0">
              <a:solidFill>
                <a:schemeClr val="tx1"/>
              </a:solidFill>
              <a:effectLst/>
              <a:latin typeface="+mn-lt"/>
              <a:ea typeface="+mn-ea"/>
              <a:cs typeface="+mn-cs"/>
            </a:endParaRPr>
          </a:p>
        </p:txBody>
      </p:sp>
      <p:sp>
        <p:nvSpPr>
          <p:cNvPr id="3686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8BE90-B58E-8D45-9FEB-D7CF46C2C35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dirty="0"/>
          </a:p>
        </p:txBody>
      </p:sp>
    </p:spTree>
    <p:extLst>
      <p:ext uri="{BB962C8B-B14F-4D97-AF65-F5344CB8AC3E}">
        <p14:creationId xmlns:p14="http://schemas.microsoft.com/office/powerpoint/2010/main" val="142451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7397036-1B68-054A-9F3B-B20DA1AAAB6A}" type="slidenum">
              <a:rPr lang="en-US" smtClean="0"/>
              <a:pPr>
                <a:defRPr/>
              </a:pPr>
              <a:t>4</a:t>
            </a:fld>
            <a:endParaRPr lang="en-US"/>
          </a:p>
        </p:txBody>
      </p:sp>
    </p:spTree>
    <p:extLst>
      <p:ext uri="{BB962C8B-B14F-4D97-AF65-F5344CB8AC3E}">
        <p14:creationId xmlns:p14="http://schemas.microsoft.com/office/powerpoint/2010/main" val="2130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7397036-1B68-054A-9F3B-B20DA1AAAB6A}" type="slidenum">
              <a:rPr lang="en-US" smtClean="0"/>
              <a:pPr>
                <a:defRPr/>
              </a:pPr>
              <a:t>6</a:t>
            </a:fld>
            <a:endParaRPr lang="en-US"/>
          </a:p>
        </p:txBody>
      </p:sp>
    </p:spTree>
    <p:extLst>
      <p:ext uri="{BB962C8B-B14F-4D97-AF65-F5344CB8AC3E}">
        <p14:creationId xmlns:p14="http://schemas.microsoft.com/office/powerpoint/2010/main" val="311062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ＭＳ Ｐゴシック" pitchFamily="-109" charset="-128"/>
              </a:rPr>
              <a:t>The revised or “new”  ED-916, ED-917, and ED-918 instruments are grounded in years of cooperative research between EDA and the leading research institutions including SRI International and UNC Chapel Hill.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ＭＳ Ｐゴシック" pitchFamily="-109"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ＭＳ Ｐゴシック" pitchFamily="-109" charset="-128"/>
              </a:rPr>
              <a:t>One of the results of this research was the economic development logic model refined to fit a wide range of non-infrastructure economic development projects, the associated outputs and the intermediate, or capacity outcomes that were discovered to be key to sustainable long-term economic outcomes, as part of this research. </a:t>
            </a:r>
            <a:br>
              <a:rPr lang="en-US" sz="1200" b="0" i="0" u="none" strike="noStrike" kern="1200" baseline="0" dirty="0">
                <a:solidFill>
                  <a:schemeClr val="tx1"/>
                </a:solidFill>
                <a:latin typeface="+mn-lt"/>
                <a:ea typeface="ＭＳ Ｐゴシック" pitchFamily="-109" charset="-128"/>
              </a:rPr>
            </a:br>
            <a:endParaRPr lang="en-US" sz="1200" kern="1200" dirty="0">
              <a:solidFill>
                <a:schemeClr val="tx1"/>
              </a:solidFill>
              <a:effectLst/>
              <a:latin typeface="+mn-lt"/>
              <a:ea typeface="ＭＳ Ｐゴシック" pitchFamily="-109" charset="-128"/>
              <a:cs typeface="ＭＳ Ｐゴシック" pitchFamily="-109" charset="-128"/>
            </a:endParaRPr>
          </a:p>
          <a:p>
            <a:pPr marL="0" indent="0">
              <a:buFont typeface="Arial" panose="020B0604020202020204" pitchFamily="34" charset="0"/>
              <a:buNone/>
            </a:pPr>
            <a:r>
              <a:rPr lang="en-US" sz="1200" kern="1200" dirty="0">
                <a:solidFill>
                  <a:schemeClr val="tx1"/>
                </a:solidFill>
                <a:effectLst/>
                <a:latin typeface="+mn-lt"/>
                <a:ea typeface="ＭＳ Ｐゴシック" pitchFamily="-109" charset="-128"/>
                <a:cs typeface="ＭＳ Ｐゴシック" pitchFamily="-109" charset="-128"/>
              </a:rPr>
              <a:t>Building on this groundwork, SRI has been collaborating</a:t>
            </a:r>
            <a:r>
              <a:rPr lang="en-US" sz="1200" kern="1200" baseline="0" dirty="0">
                <a:solidFill>
                  <a:schemeClr val="tx1"/>
                </a:solidFill>
                <a:effectLst/>
                <a:latin typeface="+mn-lt"/>
                <a:ea typeface="ＭＳ Ｐゴシック" pitchFamily="-109" charset="-128"/>
                <a:cs typeface="ＭＳ Ｐゴシック" pitchFamily="-109" charset="-128"/>
              </a:rPr>
              <a:t> </a:t>
            </a:r>
            <a:r>
              <a:rPr lang="en-US" sz="1200" kern="1200" dirty="0">
                <a:solidFill>
                  <a:schemeClr val="tx1"/>
                </a:solidFill>
                <a:effectLst/>
                <a:latin typeface="+mn-lt"/>
                <a:ea typeface="ＭＳ Ｐゴシック" pitchFamily="-109" charset="-128"/>
                <a:cs typeface="ＭＳ Ｐゴシック" pitchFamily="-109" charset="-128"/>
              </a:rPr>
              <a:t>with EDA </a:t>
            </a:r>
            <a:r>
              <a:rPr lang="en-US" sz="1200" kern="1200" baseline="0" dirty="0">
                <a:solidFill>
                  <a:schemeClr val="tx1"/>
                </a:solidFill>
                <a:effectLst/>
                <a:latin typeface="+mn-lt"/>
                <a:ea typeface="ＭＳ Ｐゴシック" pitchFamily="-109" charset="-128"/>
                <a:cs typeface="ＭＳ Ｐゴシック" pitchFamily="-109" charset="-128"/>
              </a:rPr>
              <a:t> on the refinement of the logic model </a:t>
            </a:r>
            <a:r>
              <a:rPr lang="en-US" sz="1200" kern="1200" dirty="0">
                <a:solidFill>
                  <a:schemeClr val="tx1"/>
                </a:solidFill>
                <a:effectLst/>
                <a:latin typeface="+mn-lt"/>
                <a:ea typeface="ＭＳ Ｐゴシック" pitchFamily="-109" charset="-128"/>
                <a:cs typeface="ＭＳ Ｐゴシック" pitchFamily="-109" charset="-128"/>
              </a:rPr>
              <a:t>and validation</a:t>
            </a:r>
            <a:r>
              <a:rPr lang="en-US" sz="1200" kern="1200" baseline="0" dirty="0">
                <a:solidFill>
                  <a:schemeClr val="tx1"/>
                </a:solidFill>
                <a:effectLst/>
                <a:latin typeface="+mn-lt"/>
                <a:ea typeface="ＭＳ Ｐゴシック" pitchFamily="-109" charset="-128"/>
                <a:cs typeface="ＭＳ Ｐゴシック" pitchFamily="-109" charset="-128"/>
              </a:rPr>
              <a:t> of </a:t>
            </a:r>
            <a:r>
              <a:rPr lang="en-US" sz="1200" kern="1200" dirty="0">
                <a:solidFill>
                  <a:schemeClr val="tx1"/>
                </a:solidFill>
                <a:effectLst/>
                <a:latin typeface="+mn-lt"/>
                <a:ea typeface="ＭＳ Ｐゴシック" pitchFamily="-109" charset="-128"/>
                <a:cs typeface="ＭＳ Ｐゴシック" pitchFamily="-109" charset="-128"/>
              </a:rPr>
              <a:t>a set of metrics </a:t>
            </a:r>
            <a:r>
              <a:rPr lang="en-US" sz="1200" b="0" i="0" u="none" strike="noStrike" kern="1200" baseline="0" dirty="0">
                <a:solidFill>
                  <a:schemeClr val="tx1"/>
                </a:solidFill>
                <a:effectLst/>
                <a:latin typeface="+mn-lt"/>
                <a:ea typeface="ＭＳ Ｐゴシック" pitchFamily="-109" charset="-128"/>
                <a:cs typeface="ＭＳ Ｐゴシック" pitchFamily="-109" charset="-128"/>
              </a:rPr>
              <a:t>through an </a:t>
            </a:r>
            <a:r>
              <a:rPr lang="en-US" sz="1200" kern="1200" dirty="0">
                <a:solidFill>
                  <a:schemeClr val="tx1"/>
                </a:solidFill>
                <a:effectLst/>
                <a:latin typeface="+mn-lt"/>
                <a:ea typeface="ＭＳ Ｐゴシック" pitchFamily="-109" charset="-128"/>
                <a:cs typeface="ＭＳ Ｐゴシック" pitchFamily="-109" charset="-128"/>
              </a:rPr>
              <a:t>econometric model that measures and confirms (where possible) the statistical relationships among capacity outcomes and long term economic</a:t>
            </a:r>
            <a:r>
              <a:rPr lang="en-US" sz="1200" kern="1200" baseline="0" dirty="0">
                <a:solidFill>
                  <a:schemeClr val="tx1"/>
                </a:solidFill>
                <a:effectLst/>
                <a:latin typeface="+mn-lt"/>
                <a:ea typeface="ＭＳ Ｐゴシック" pitchFamily="-109" charset="-128"/>
                <a:cs typeface="ＭＳ Ｐゴシック" pitchFamily="-109" charset="-128"/>
              </a:rPr>
              <a:t> </a:t>
            </a:r>
            <a:r>
              <a:rPr lang="en-US" sz="1200" kern="1200" dirty="0">
                <a:solidFill>
                  <a:schemeClr val="tx1"/>
                </a:solidFill>
                <a:effectLst/>
                <a:latin typeface="+mn-lt"/>
                <a:ea typeface="ＭＳ Ｐゴシック" pitchFamily="-109" charset="-128"/>
                <a:cs typeface="ＭＳ Ｐゴシック" pitchFamily="-109" charset="-128"/>
              </a:rPr>
              <a:t>outcomes. </a:t>
            </a:r>
          </a:p>
          <a:p>
            <a:endParaRPr lang="en-US" sz="1200" b="0" i="0" u="none" strike="noStrike" kern="1200" baseline="0" dirty="0">
              <a:solidFill>
                <a:schemeClr val="tx1"/>
              </a:solidFill>
              <a:latin typeface="+mn-lt"/>
              <a:ea typeface="ＭＳ Ｐゴシック" pitchFamily="-109" charset="-128"/>
            </a:endParaRPr>
          </a:p>
          <a:p>
            <a:endParaRPr lang="en-US" sz="1200" b="0" i="0" u="none" strike="noStrike" kern="1200" baseline="0" dirty="0">
              <a:solidFill>
                <a:schemeClr val="tx1"/>
              </a:solidFill>
              <a:latin typeface="+mn-lt"/>
              <a:ea typeface="ＭＳ Ｐゴシック" pitchFamily="-109" charset="-128"/>
            </a:endParaRPr>
          </a:p>
          <a:p>
            <a:r>
              <a:rPr lang="en-US" sz="1200" b="0" i="0" u="none" strike="noStrike" kern="1200" baseline="0" dirty="0">
                <a:solidFill>
                  <a:schemeClr val="tx1"/>
                </a:solidFill>
                <a:latin typeface="+mn-lt"/>
                <a:ea typeface="ＭＳ Ｐゴシック" pitchFamily="-109" charset="-128"/>
              </a:rPr>
              <a:t>From left to right:, the logic model tracks Initial (or Baseline) Conditions and Capacities of a region where an applicant organization operates or region it serves, Inputs  (such as government funding), outputs or program activities, capacity outcomes, </a:t>
            </a:r>
            <a:r>
              <a:rPr lang="en-US" sz="1200" b="0" i="0" u="none" strike="noStrike" kern="1200" baseline="0" dirty="0">
                <a:solidFill>
                  <a:schemeClr val="tx1"/>
                </a:solidFill>
                <a:latin typeface="+mn-lt"/>
                <a:ea typeface="ＭＳ Ｐゴシック" pitchFamily="-109" charset="-128"/>
                <a:cs typeface="ＭＳ Ｐゴシック" pitchFamily="-109" charset="-128"/>
              </a:rPr>
              <a:t>intended to monitor a wide range of intermediate effects of the outputs or activities conducted under the scope of grant’s work, and </a:t>
            </a:r>
            <a:r>
              <a:rPr lang="en-US" sz="1200" b="0" i="0" u="none" strike="noStrike" kern="1200" baseline="0" dirty="0">
                <a:solidFill>
                  <a:schemeClr val="tx1"/>
                </a:solidFill>
                <a:latin typeface="+mn-lt"/>
                <a:ea typeface="ＭＳ Ｐゴシック" pitchFamily="-109" charset="-128"/>
              </a:rPr>
              <a:t>realized outcomes longer term economic development outcomes .</a:t>
            </a:r>
          </a:p>
          <a:p>
            <a:endParaRPr lang="en-US" sz="1200" b="0" i="0" u="none" strike="noStrike" kern="1200" baseline="0" dirty="0">
              <a:solidFill>
                <a:schemeClr val="tx1"/>
              </a:solidFill>
              <a:latin typeface="+mn-lt"/>
              <a:ea typeface="ＭＳ Ｐゴシック" pitchFamily="-109" charset="-128"/>
            </a:endParaRPr>
          </a:p>
          <a:p>
            <a:r>
              <a:rPr lang="en-US" sz="1200" b="0" i="0" u="none" strike="noStrike" kern="1200" baseline="0" dirty="0">
                <a:solidFill>
                  <a:schemeClr val="tx1"/>
                </a:solidFill>
                <a:latin typeface="+mn-lt"/>
                <a:ea typeface="ＭＳ Ｐゴシック" pitchFamily="-109" charset="-128"/>
              </a:rPr>
              <a:t>We will focus on Program Outputs and Capacity outcomes since these are the data that we will be collecting</a:t>
            </a:r>
          </a:p>
          <a:p>
            <a:endParaRPr lang="en-US" dirty="0"/>
          </a:p>
        </p:txBody>
      </p:sp>
    </p:spTree>
    <p:extLst>
      <p:ext uri="{BB962C8B-B14F-4D97-AF65-F5344CB8AC3E}">
        <p14:creationId xmlns:p14="http://schemas.microsoft.com/office/powerpoint/2010/main" val="132901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ＭＳ Ｐゴシック" pitchFamily="-109" charset="-128"/>
              <a:cs typeface="ＭＳ Ｐゴシック" pitchFamily="-109" charset="-128"/>
            </a:endParaRPr>
          </a:p>
        </p:txBody>
      </p:sp>
      <p:sp>
        <p:nvSpPr>
          <p:cNvPr id="4" name="Slide Number Placeholder 3"/>
          <p:cNvSpPr>
            <a:spLocks noGrp="1"/>
          </p:cNvSpPr>
          <p:nvPr>
            <p:ph type="sldNum" sz="quarter" idx="5"/>
          </p:nvPr>
        </p:nvSpPr>
        <p:spPr/>
        <p:txBody>
          <a:bodyPr/>
          <a:lstStyle/>
          <a:p>
            <a:pPr>
              <a:defRPr/>
            </a:pPr>
            <a:fld id="{97397036-1B68-054A-9F3B-B20DA1AAAB6A}" type="slidenum">
              <a:rPr lang="en-US" smtClean="0"/>
              <a:pPr>
                <a:defRPr/>
              </a:pPr>
              <a:t>10</a:t>
            </a:fld>
            <a:endParaRPr lang="en-US"/>
          </a:p>
        </p:txBody>
      </p:sp>
    </p:spTree>
    <p:extLst>
      <p:ext uri="{BB962C8B-B14F-4D97-AF65-F5344CB8AC3E}">
        <p14:creationId xmlns:p14="http://schemas.microsoft.com/office/powerpoint/2010/main" val="248962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ＭＳ Ｐゴシック" pitchFamily="-109" charset="-128"/>
              <a:cs typeface="ＭＳ Ｐゴシック" pitchFamily="-109" charset="-128"/>
            </a:endParaRPr>
          </a:p>
        </p:txBody>
      </p:sp>
      <p:sp>
        <p:nvSpPr>
          <p:cNvPr id="4" name="Slide Number Placeholder 3"/>
          <p:cNvSpPr>
            <a:spLocks noGrp="1"/>
          </p:cNvSpPr>
          <p:nvPr>
            <p:ph type="sldNum" sz="quarter" idx="5"/>
          </p:nvPr>
        </p:nvSpPr>
        <p:spPr/>
        <p:txBody>
          <a:bodyPr/>
          <a:lstStyle/>
          <a:p>
            <a:pPr>
              <a:defRPr/>
            </a:pPr>
            <a:fld id="{97397036-1B68-054A-9F3B-B20DA1AAAB6A}" type="slidenum">
              <a:rPr lang="en-US" smtClean="0"/>
              <a:pPr>
                <a:defRPr/>
              </a:pPr>
              <a:t>11</a:t>
            </a:fld>
            <a:endParaRPr lang="en-US"/>
          </a:p>
        </p:txBody>
      </p:sp>
    </p:spTree>
    <p:extLst>
      <p:ext uri="{BB962C8B-B14F-4D97-AF65-F5344CB8AC3E}">
        <p14:creationId xmlns:p14="http://schemas.microsoft.com/office/powerpoint/2010/main" val="23007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tx2"/>
                </a:solidFill>
              </a:rPr>
              <a:t>Other potentially applicable categories: Events, Networking and Referrals; Mentoring, Coaching and Training</a:t>
            </a:r>
          </a:p>
          <a:p>
            <a:endParaRPr lang="en-US" sz="1200" b="0" i="0" kern="1200" dirty="0">
              <a:solidFill>
                <a:schemeClr val="tx1"/>
              </a:solidFill>
              <a:effectLst/>
              <a:latin typeface="+mn-lt"/>
              <a:ea typeface="ＭＳ Ｐゴシック" pitchFamily="-109" charset="-128"/>
              <a:cs typeface="ＭＳ Ｐゴシック" pitchFamily="-109" charset="-128"/>
            </a:endParaRPr>
          </a:p>
          <a:p>
            <a:endParaRPr lang="en-US" sz="1200" b="0" i="0" kern="1200" dirty="0">
              <a:solidFill>
                <a:schemeClr val="tx1"/>
              </a:solidFill>
              <a:effectLst/>
              <a:latin typeface="+mn-lt"/>
              <a:ea typeface="ＭＳ Ｐゴシック" pitchFamily="-109" charset="-128"/>
              <a:cs typeface="ＭＳ Ｐゴシック" pitchFamily="-109" charset="-128"/>
            </a:endParaRPr>
          </a:p>
        </p:txBody>
      </p:sp>
      <p:sp>
        <p:nvSpPr>
          <p:cNvPr id="4" name="Slide Number Placeholder 3"/>
          <p:cNvSpPr>
            <a:spLocks noGrp="1"/>
          </p:cNvSpPr>
          <p:nvPr>
            <p:ph type="sldNum" sz="quarter" idx="5"/>
          </p:nvPr>
        </p:nvSpPr>
        <p:spPr/>
        <p:txBody>
          <a:bodyPr/>
          <a:lstStyle/>
          <a:p>
            <a:pPr>
              <a:defRPr/>
            </a:pPr>
            <a:fld id="{97397036-1B68-054A-9F3B-B20DA1AAAB6A}" type="slidenum">
              <a:rPr lang="en-US" smtClean="0"/>
              <a:pPr>
                <a:defRPr/>
              </a:pPr>
              <a:t>12</a:t>
            </a:fld>
            <a:endParaRPr lang="en-US"/>
          </a:p>
        </p:txBody>
      </p:sp>
    </p:spTree>
    <p:extLst>
      <p:ext uri="{BB962C8B-B14F-4D97-AF65-F5344CB8AC3E}">
        <p14:creationId xmlns:p14="http://schemas.microsoft.com/office/powerpoint/2010/main" val="240022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ＭＳ Ｐゴシック" pitchFamily="-109" charset="-128"/>
              <a:cs typeface="ＭＳ Ｐゴシック" pitchFamily="-109" charset="-128"/>
            </a:endParaRPr>
          </a:p>
        </p:txBody>
      </p:sp>
      <p:sp>
        <p:nvSpPr>
          <p:cNvPr id="4" name="Slide Number Placeholder 3"/>
          <p:cNvSpPr>
            <a:spLocks noGrp="1"/>
          </p:cNvSpPr>
          <p:nvPr>
            <p:ph type="sldNum" sz="quarter" idx="5"/>
          </p:nvPr>
        </p:nvSpPr>
        <p:spPr/>
        <p:txBody>
          <a:bodyPr/>
          <a:lstStyle/>
          <a:p>
            <a:pPr>
              <a:defRPr/>
            </a:pPr>
            <a:fld id="{97397036-1B68-054A-9F3B-B20DA1AAAB6A}" type="slidenum">
              <a:rPr lang="en-US" smtClean="0"/>
              <a:pPr>
                <a:defRPr/>
              </a:pPr>
              <a:t>13</a:t>
            </a:fld>
            <a:endParaRPr lang="en-US"/>
          </a:p>
        </p:txBody>
      </p:sp>
    </p:spTree>
    <p:extLst>
      <p:ext uri="{BB962C8B-B14F-4D97-AF65-F5344CB8AC3E}">
        <p14:creationId xmlns:p14="http://schemas.microsoft.com/office/powerpoint/2010/main" val="366988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one link per EDA award and will therefore be reporting on only one award at a time</a:t>
            </a:r>
          </a:p>
        </p:txBody>
      </p:sp>
      <p:sp>
        <p:nvSpPr>
          <p:cNvPr id="4" name="Slide Number Placeholder 3"/>
          <p:cNvSpPr>
            <a:spLocks noGrp="1"/>
          </p:cNvSpPr>
          <p:nvPr>
            <p:ph type="sldNum" sz="quarter" idx="5"/>
          </p:nvPr>
        </p:nvSpPr>
        <p:spPr/>
        <p:txBody>
          <a:bodyPr/>
          <a:lstStyle/>
          <a:p>
            <a:pPr>
              <a:defRPr/>
            </a:pPr>
            <a:fld id="{97397036-1B68-054A-9F3B-B20DA1AAAB6A}" type="slidenum">
              <a:rPr lang="en-US" smtClean="0"/>
              <a:pPr>
                <a:defRPr/>
              </a:pPr>
              <a:t>14</a:t>
            </a:fld>
            <a:endParaRPr lang="en-US"/>
          </a:p>
        </p:txBody>
      </p:sp>
    </p:spTree>
    <p:extLst>
      <p:ext uri="{BB962C8B-B14F-4D97-AF65-F5344CB8AC3E}">
        <p14:creationId xmlns:p14="http://schemas.microsoft.com/office/powerpoint/2010/main" val="129155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426056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396727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419720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99582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138330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238225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254122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362204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294211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368122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274069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199845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101104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355325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1383A9F-BF97-894E-BADB-426E62F730A9}"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F7E5730-84BA-7F41-B6C9-DCD5262DCE86}" type="slidenum">
              <a:rPr lang="en-US" smtClean="0"/>
              <a:pPr/>
              <a:t>‹#›</a:t>
            </a:fld>
            <a:endParaRPr lang="en-US"/>
          </a:p>
        </p:txBody>
      </p:sp>
    </p:spTree>
    <p:extLst>
      <p:ext uri="{BB962C8B-B14F-4D97-AF65-F5344CB8AC3E}">
        <p14:creationId xmlns:p14="http://schemas.microsoft.com/office/powerpoint/2010/main" val="4056646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42841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17047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1172176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186299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10835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286133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78845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318651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2229880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167997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1141184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AA59CCCC-B4BC-384B-8831-7552B00ED877}"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458C1E7-C433-1A40-B5BE-206B7BA422C4}" type="slidenum">
              <a:rPr lang="en-US" smtClean="0"/>
              <a:pPr/>
              <a:t>‹#›</a:t>
            </a:fld>
            <a:endParaRPr lang="en-US"/>
          </a:p>
        </p:txBody>
      </p:sp>
    </p:spTree>
    <p:extLst>
      <p:ext uri="{BB962C8B-B14F-4D97-AF65-F5344CB8AC3E}">
        <p14:creationId xmlns:p14="http://schemas.microsoft.com/office/powerpoint/2010/main" val="386964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3199659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1268159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2982113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3430976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172334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257530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240012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2283083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361993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588028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841996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0D64FA0-F516-B443-958C-C3728FE8DB5B}" type="datetimeFigureOut">
              <a:rPr lang="en-US" smtClean="0"/>
              <a:pPr/>
              <a:t>2/22/2021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CC27231-BC60-C34A-A9D7-E4DC5A1D5820}" type="slidenum">
              <a:rPr lang="en-US" smtClean="0"/>
              <a:pPr/>
              <a:t>‹#›</a:t>
            </a:fld>
            <a:endParaRPr lang="en-US"/>
          </a:p>
        </p:txBody>
      </p:sp>
    </p:spTree>
    <p:extLst>
      <p:ext uri="{BB962C8B-B14F-4D97-AF65-F5344CB8AC3E}">
        <p14:creationId xmlns:p14="http://schemas.microsoft.com/office/powerpoint/2010/main" val="620300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A0F471-FEE1-FE4C-A891-3C37CE218A5F}" type="datetime1">
              <a:rPr lang="en-US"/>
              <a:pPr>
                <a:defRPr/>
              </a:pPr>
              <a:t>2/22/2021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7BCA7-C289-E84A-847C-9ED21D31E95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985E8B-8356-7549-9E74-E775A6BF5C55}" type="datetime1">
              <a:rPr lang="en-US"/>
              <a:pPr>
                <a:defRPr/>
              </a:pPr>
              <a:t>2/22/2021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1C27F-C4A6-C545-8700-9509D1A75B64}"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80086A-DC52-C24D-9151-A2BF1E034019}" type="datetime1">
              <a:rPr lang="en-US"/>
              <a:pPr>
                <a:defRPr/>
              </a:pPr>
              <a:t>2/22/2021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DE092D-B67D-A14B-A1DB-BA9F8D2E60B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69B329-9838-E14C-8CC7-3E292D01AFF6}" type="datetime1">
              <a:rPr lang="en-US"/>
              <a:pPr>
                <a:defRPr/>
              </a:pPr>
              <a:t>2/22/2021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9BE537-F6BC-B748-A448-C81A2A94289F}"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E7E1D4-8F12-B648-A865-144120342E54}" type="datetime1">
              <a:rPr lang="en-US"/>
              <a:pPr>
                <a:defRPr/>
              </a:pPr>
              <a:t>2/22/2021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C4AE86-8000-CB49-B5D0-DD2AC66E47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3523321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4047A9-FC02-4B44-A1A1-D3CD88EF9766}" type="datetime1">
              <a:rPr lang="en-US"/>
              <a:pPr>
                <a:defRPr/>
              </a:pPr>
              <a:t>2/22/2021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545B8D-8BD9-0A48-A0CD-F31EDDFFC78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0FF55D-0FDD-0641-B2AF-2E99697CF69C}" type="datetime1">
              <a:rPr lang="en-US"/>
              <a:pPr>
                <a:defRPr/>
              </a:pPr>
              <a:t>2/22/2021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EC0FE3-EEF7-9043-926C-73616F21209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214300-EBFA-AB45-B75F-28EF2D63C5F1}" type="datetime1">
              <a:rPr lang="en-US"/>
              <a:pPr>
                <a:defRPr/>
              </a:pPr>
              <a:t>2/22/2021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5D4537-A433-2040-AD81-ACE769BCB25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FAEB0E-A267-5348-BC5B-6FC47AA98655}" type="datetime1">
              <a:rPr lang="en-US"/>
              <a:pPr>
                <a:defRPr/>
              </a:pPr>
              <a:t>2/22/2021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D55737-2041-7040-8484-65820637017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4C049E-9989-7A47-B6F9-961CB3215A59}" type="datetime1">
              <a:rPr lang="en-US"/>
              <a:pPr>
                <a:defRPr/>
              </a:pPr>
              <a:t>2/22/2021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B2889D-CB98-AA4B-8D8B-6E8301EE44A7}"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78AB63-D159-C541-BCA3-774BC10E737C}" type="datetime1">
              <a:rPr lang="en-US"/>
              <a:pPr>
                <a:defRPr/>
              </a:pPr>
              <a:t>2/22/2021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8DCD75-871E-F94D-B774-1E7FA0038B1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EDD573A-EFD3-F045-8A3F-F377AE2C988E}" type="datetime1">
              <a:rPr lang="en-US"/>
              <a:pPr/>
              <a:t>2/22/2021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E6719BE5-60B2-4040-BB7C-0595B815A65A}"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8028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45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778FDEB-642D-0148-B977-281C4FB2442E}" type="datetime1">
              <a:rPr lang="en-US"/>
              <a:pPr/>
              <a:t>2/22/2021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D43176F9-0F33-F443-8DD0-98ABDA67A0E4}"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0583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7C559B8-42A7-EC43-82E5-C5E011CCB8DA}" type="datetime1">
              <a:rPr lang="en-US"/>
              <a:pPr/>
              <a:t>2/22/2021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5766E0F-F3AB-5746-8E68-83DBE0309EFE}"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7460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45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5AC1E07-D33C-D742-8126-180501A5A03F}" type="datetime1">
              <a:rPr lang="en-US"/>
              <a:pPr/>
              <a:t>2/22/2021</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3D648601-B5BD-4044-A277-33B78B8CD3DF}"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361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3517122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45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DD9BD19-26A9-3C43-AE1A-42AF6CF8EDDA}" type="datetime1">
              <a:rPr lang="en-US"/>
              <a:pPr/>
              <a:t>2/22/2021</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B1D9182A-E40E-CA4B-A33B-14B8E05A67E5}"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1547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458"/>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F56FD90-5F86-C740-838C-D3F8B273F246}" type="datetime1">
              <a:rPr lang="en-US"/>
              <a:pPr/>
              <a:t>2/22/2021</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4F3C879E-4AF0-F44E-8F5B-26E6C55DCCC0}"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1320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4C6192D-A057-F747-8D11-23EA11F631EF}" type="datetime1">
              <a:rPr lang="en-US"/>
              <a:pPr/>
              <a:t>2/22/2021</a:t>
            </a:fld>
            <a:endParaRPr lang="en-US" dirty="0"/>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3A861E17-A62F-8D43-B1BA-8E1A14925F2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7959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8A725DE-CB1C-A747-BFF3-D7372253CCFD}" type="datetime1">
              <a:rPr lang="en-US"/>
              <a:pPr/>
              <a:t>2/22/2021</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7827B35D-18F4-B74C-A3C3-E4C69C351986}"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0286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8DFD8BF-0F3D-F949-81D1-DA1897A34DE6}" type="datetime1">
              <a:rPr lang="en-US"/>
              <a:pPr/>
              <a:t>2/22/2021</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4572845E-A2FB-6246-BB86-AC87237A6DC3}"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3029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45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FB16A0E-207B-B546-AE68-8850858FCD59}" type="datetime1">
              <a:rPr lang="en-US"/>
              <a:pPr/>
              <a:t>2/22/2021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DD964AEE-A04E-D749-9DC6-4C3E00FFD984}"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9178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9A6C740-30AA-9447-BC76-DF6B332079F2}" type="datetime1">
              <a:rPr lang="en-US"/>
              <a:pPr/>
              <a:t>2/22/2021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latin typeface="+mn-lt"/>
                <a:ea typeface="+mn-ea"/>
                <a:cs typeface="+mn-cs"/>
              </a:defRPr>
            </a:lvl1p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C542E59C-35D8-E949-9CAA-8139C58E4A75}"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176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159728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25940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9BDD93F0-0674-6440-B63A-FD9B0F9733EF}" type="datetimeFigureOut">
              <a:rPr lang="en-US" smtClean="0"/>
              <a:pPr/>
              <a:t>2/22/2021</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FA2AE9C-0F09-8C4F-8C02-03BBC0CC5F58}" type="slidenum">
              <a:rPr lang="en-US" smtClean="0"/>
              <a:pPr/>
              <a:t>‹#›</a:t>
            </a:fld>
            <a:endParaRPr lang="en-US"/>
          </a:p>
        </p:txBody>
      </p:sp>
    </p:spTree>
    <p:extLst>
      <p:ext uri="{BB962C8B-B14F-4D97-AF65-F5344CB8AC3E}">
        <p14:creationId xmlns:p14="http://schemas.microsoft.com/office/powerpoint/2010/main" val="328746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952"/>
            <a:ext cx="9144000" cy="5141596"/>
          </a:xfrm>
          <a:prstGeom prst="rect">
            <a:avLst/>
          </a:prstGeom>
        </p:spPr>
      </p:pic>
    </p:spTree>
    <p:extLst>
      <p:ext uri="{BB962C8B-B14F-4D97-AF65-F5344CB8AC3E}">
        <p14:creationId xmlns:p14="http://schemas.microsoft.com/office/powerpoint/2010/main" val="382194846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42432"/>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952"/>
            <a:ext cx="9144000" cy="5141596"/>
          </a:xfrm>
          <a:prstGeom prst="rect">
            <a:avLst/>
          </a:prstGeom>
        </p:spPr>
      </p:pic>
    </p:spTree>
    <p:extLst>
      <p:ext uri="{BB962C8B-B14F-4D97-AF65-F5344CB8AC3E}">
        <p14:creationId xmlns:p14="http://schemas.microsoft.com/office/powerpoint/2010/main" val="3271615964"/>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952"/>
            <a:ext cx="9143999" cy="5141596"/>
          </a:xfrm>
          <a:prstGeom prst="rect">
            <a:avLst/>
          </a:prstGeom>
        </p:spPr>
      </p:pic>
    </p:spTree>
    <p:extLst>
      <p:ext uri="{BB962C8B-B14F-4D97-AF65-F5344CB8AC3E}">
        <p14:creationId xmlns:p14="http://schemas.microsoft.com/office/powerpoint/2010/main" val="118568312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63C610BA-7E3F-BE4F-8F93-55F002DD6865}" type="datetime1">
              <a:rPr lang="en-US"/>
              <a:pPr>
                <a:defRPr/>
              </a:pPr>
              <a:t>2/22/2021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3178249E-52BE-A745-856B-FF8EAFBFFA6D}" type="slidenum">
              <a:rPr lang="en-US"/>
              <a:pPr>
                <a:defRPr/>
              </a:pPr>
              <a:t>‹#›</a:t>
            </a:fld>
            <a:endParaRPr lang="en-US"/>
          </a:p>
        </p:txBody>
      </p:sp>
      <p:sp>
        <p:nvSpPr>
          <p:cNvPr id="10" name="Date Placeholder 3"/>
          <p:cNvSpPr txBox="1">
            <a:spLocks/>
          </p:cNvSpPr>
          <p:nvPr/>
        </p:nvSpPr>
        <p:spPr>
          <a:xfrm>
            <a:off x="42863" y="4817270"/>
            <a:ext cx="2133600" cy="273844"/>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4823223"/>
            <a:ext cx="2133600" cy="273844"/>
          </a:xfrm>
          <a:prstGeom prst="rect">
            <a:avLst/>
          </a:prstGeom>
        </p:spPr>
        <p:txBody>
          <a:bodyPr anchor="ctr">
            <a:prstTxWarp prst="textNoShape">
              <a:avLst/>
            </a:prstTxWarp>
          </a:bodyPr>
          <a:lstStyle/>
          <a:p>
            <a:pPr algn="r">
              <a:defRPr/>
            </a:pPr>
            <a:fld id="{6CBA2279-8018-EB4A-BD07-A1E7F729659F}" type="slidenum">
              <a:rPr lang="en-US" sz="1200">
                <a:solidFill>
                  <a:schemeClr val="bg1"/>
                </a:solidFill>
                <a:latin typeface="Georgia" pitchFamily="-109" charset="0"/>
                <a:ea typeface="ＭＳ Ｐゴシック" pitchFamily="-109" charset="-128"/>
                <a:cs typeface="ＭＳ Ｐゴシック" pitchFamily="-109" charset="-128"/>
              </a:rPr>
              <a:pPr algn="r">
                <a:defRPr/>
              </a:pPr>
              <a:t>‹#›</a:t>
            </a:fld>
            <a:endParaRPr lang="en-US" sz="1200">
              <a:solidFill>
                <a:schemeClr val="bg1"/>
              </a:solidFill>
              <a:latin typeface="Georgia" pitchFamily="-109" charset="0"/>
              <a:ea typeface="ＭＳ Ｐゴシック" pitchFamily="-109" charset="-128"/>
              <a:cs typeface="ＭＳ Ｐゴシック" pitchFamily="-109" charset="-128"/>
            </a:endParaRPr>
          </a:p>
        </p:txBody>
      </p:sp>
      <p:pic>
        <p:nvPicPr>
          <p:cNvPr id="8" name="Picture 6" descr="EDA Blue Interior Page_lc1.jpg"/>
          <p:cNvPicPr>
            <a:picLocks noChangeAspect="1"/>
          </p:cNvPicPr>
          <p:nvPr userDrawn="1"/>
        </p:nvPicPr>
        <p:blipFill>
          <a:blip r:embed="rId13"/>
          <a:stretch>
            <a:fillRect/>
          </a:stretch>
        </p:blipFill>
        <p:spPr bwMode="auto">
          <a:xfrm>
            <a:off x="0" y="0"/>
            <a:ext cx="91440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8"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8"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08"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EDA Blue Interior Page_lc1.jpg"/>
          <p:cNvPicPr>
            <a:picLocks noChangeAspect="1"/>
          </p:cNvPicPr>
          <p:nvPr/>
        </p:nvPicPr>
        <p:blipFill>
          <a:blip r:embed="rId13" cstate="email"/>
          <a:stretch>
            <a:fillRect/>
          </a:stretch>
        </p:blipFill>
        <p:spPr bwMode="auto">
          <a:xfrm>
            <a:off x="0" y="0"/>
            <a:ext cx="9144000" cy="5143500"/>
          </a:xfrm>
          <a:prstGeom prst="rect">
            <a:avLst/>
          </a:prstGeom>
          <a:noFill/>
          <a:ln w="9525">
            <a:noFill/>
            <a:miter lim="800000"/>
            <a:headEnd/>
            <a:tailEnd/>
          </a:ln>
        </p:spPr>
      </p:pic>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600">
                <a:solidFill>
                  <a:srgbClr val="FFFFFF"/>
                </a:solidFill>
                <a:latin typeface="Georgia" pitchFamily="-105" charset="0"/>
              </a:defRPr>
            </a:lvl1pPr>
          </a:lstStyle>
          <a:p>
            <a:pPr defTabSz="342900"/>
            <a:fld id="{D2D4B072-FB00-4D40-9E96-82F938C2081B}" type="datetime1">
              <a:rPr lang="en-US" smtClean="0"/>
              <a:pPr defTabSz="342900"/>
              <a:t>2/22/2021</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Georgia" pitchFamily="-105" charset="0"/>
              </a:defRPr>
            </a:lvl1pPr>
          </a:lstStyle>
          <a:p>
            <a:pPr defTabSz="342900"/>
            <a:fld id="{90F5DB8F-D35A-C449-ABCC-47A4E768F872}"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358079441"/>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r" defTabSz="342900" rtl="0" eaLnBrk="0" fontAlgn="base" hangingPunct="0">
        <a:spcBef>
          <a:spcPct val="0"/>
        </a:spcBef>
        <a:spcAft>
          <a:spcPct val="0"/>
        </a:spcAft>
        <a:defRPr sz="1800" kern="1200" spc="113">
          <a:solidFill>
            <a:srgbClr val="FFFFFF"/>
          </a:solidFill>
          <a:latin typeface="Arial Narrow"/>
          <a:ea typeface="Arial Narrow" pitchFamily="34" charset="0"/>
          <a:cs typeface="Arial Narrow"/>
        </a:defRPr>
      </a:lvl1pPr>
      <a:lvl2pPr algn="r" defTabSz="342900" rtl="0" eaLnBrk="0" fontAlgn="base" hangingPunct="0">
        <a:spcBef>
          <a:spcPct val="0"/>
        </a:spcBef>
        <a:spcAft>
          <a:spcPct val="0"/>
        </a:spcAft>
        <a:defRPr sz="1800">
          <a:solidFill>
            <a:srgbClr val="FFFFFF"/>
          </a:solidFill>
          <a:latin typeface="Arial Narrow" pitchFamily="34" charset="0"/>
          <a:ea typeface="Arial Narrow" pitchFamily="34" charset="0"/>
          <a:cs typeface="Arial Narrow" pitchFamily="34" charset="0"/>
        </a:defRPr>
      </a:lvl2pPr>
      <a:lvl3pPr algn="r" defTabSz="342900" rtl="0" eaLnBrk="0" fontAlgn="base" hangingPunct="0">
        <a:spcBef>
          <a:spcPct val="0"/>
        </a:spcBef>
        <a:spcAft>
          <a:spcPct val="0"/>
        </a:spcAft>
        <a:defRPr sz="1800">
          <a:solidFill>
            <a:srgbClr val="FFFFFF"/>
          </a:solidFill>
          <a:latin typeface="Arial Narrow" pitchFamily="34" charset="0"/>
          <a:ea typeface="Arial Narrow" pitchFamily="34" charset="0"/>
          <a:cs typeface="Arial Narrow" pitchFamily="34" charset="0"/>
        </a:defRPr>
      </a:lvl3pPr>
      <a:lvl4pPr algn="r" defTabSz="342900" rtl="0" eaLnBrk="0" fontAlgn="base" hangingPunct="0">
        <a:spcBef>
          <a:spcPct val="0"/>
        </a:spcBef>
        <a:spcAft>
          <a:spcPct val="0"/>
        </a:spcAft>
        <a:defRPr sz="1800">
          <a:solidFill>
            <a:srgbClr val="FFFFFF"/>
          </a:solidFill>
          <a:latin typeface="Arial Narrow" pitchFamily="34" charset="0"/>
          <a:ea typeface="Arial Narrow" pitchFamily="34" charset="0"/>
          <a:cs typeface="Arial Narrow" pitchFamily="34" charset="0"/>
        </a:defRPr>
      </a:lvl4pPr>
      <a:lvl5pPr algn="r" defTabSz="342900" rtl="0" eaLnBrk="0" fontAlgn="base" hangingPunct="0">
        <a:spcBef>
          <a:spcPct val="0"/>
        </a:spcBef>
        <a:spcAft>
          <a:spcPct val="0"/>
        </a:spcAft>
        <a:defRPr sz="1800">
          <a:solidFill>
            <a:srgbClr val="FFFFFF"/>
          </a:solidFill>
          <a:latin typeface="Arial Narrow" pitchFamily="34" charset="0"/>
          <a:ea typeface="Arial Narrow" pitchFamily="34" charset="0"/>
          <a:cs typeface="Arial Narrow" pitchFamily="34" charset="0"/>
        </a:defRPr>
      </a:lvl5pPr>
      <a:lvl6pPr marL="342900" algn="r" defTabSz="342900" rtl="0" fontAlgn="base">
        <a:spcBef>
          <a:spcPct val="0"/>
        </a:spcBef>
        <a:spcAft>
          <a:spcPct val="0"/>
        </a:spcAft>
        <a:defRPr sz="1800">
          <a:solidFill>
            <a:srgbClr val="FFFFFF"/>
          </a:solidFill>
          <a:latin typeface="Arial Narrow" pitchFamily="34" charset="0"/>
          <a:ea typeface="Arial Narrow" pitchFamily="34" charset="0"/>
          <a:cs typeface="Arial Narrow" pitchFamily="34" charset="0"/>
        </a:defRPr>
      </a:lvl6pPr>
      <a:lvl7pPr marL="685800" algn="r" defTabSz="342900" rtl="0" fontAlgn="base">
        <a:spcBef>
          <a:spcPct val="0"/>
        </a:spcBef>
        <a:spcAft>
          <a:spcPct val="0"/>
        </a:spcAft>
        <a:defRPr sz="1800">
          <a:solidFill>
            <a:srgbClr val="FFFFFF"/>
          </a:solidFill>
          <a:latin typeface="Arial Narrow" pitchFamily="34" charset="0"/>
          <a:ea typeface="Arial Narrow" pitchFamily="34" charset="0"/>
          <a:cs typeface="Arial Narrow" pitchFamily="34" charset="0"/>
        </a:defRPr>
      </a:lvl7pPr>
      <a:lvl8pPr marL="1028700" algn="r" defTabSz="342900" rtl="0" fontAlgn="base">
        <a:spcBef>
          <a:spcPct val="0"/>
        </a:spcBef>
        <a:spcAft>
          <a:spcPct val="0"/>
        </a:spcAft>
        <a:defRPr sz="1800">
          <a:solidFill>
            <a:srgbClr val="FFFFFF"/>
          </a:solidFill>
          <a:latin typeface="Arial Narrow" pitchFamily="34" charset="0"/>
          <a:ea typeface="Arial Narrow" pitchFamily="34" charset="0"/>
          <a:cs typeface="Arial Narrow" pitchFamily="34" charset="0"/>
        </a:defRPr>
      </a:lvl8pPr>
      <a:lvl9pPr marL="1371600" algn="r" defTabSz="342900" rtl="0" fontAlgn="base">
        <a:spcBef>
          <a:spcPct val="0"/>
        </a:spcBef>
        <a:spcAft>
          <a:spcPct val="0"/>
        </a:spcAft>
        <a:defRPr sz="1800">
          <a:solidFill>
            <a:srgbClr val="FFFFFF"/>
          </a:solidFill>
          <a:latin typeface="Arial Narrow" pitchFamily="34" charset="0"/>
          <a:ea typeface="Arial Narrow" pitchFamily="34" charset="0"/>
          <a:cs typeface="Arial Narrow" pitchFamily="34" charset="0"/>
        </a:defRPr>
      </a:lvl9pPr>
    </p:titleStyle>
    <p:bodyStyle>
      <a:lvl1pPr marL="257175" indent="-257175" algn="l" defTabSz="342900" rtl="0" eaLnBrk="0" fontAlgn="base" hangingPunct="0">
        <a:spcBef>
          <a:spcPct val="20000"/>
        </a:spcBef>
        <a:spcAft>
          <a:spcPct val="0"/>
        </a:spcAft>
        <a:buFont typeface="Arial" pitchFamily="-105" charset="0"/>
        <a:buChar char="•"/>
        <a:defRPr sz="2400" kern="1200">
          <a:solidFill>
            <a:schemeClr val="tx1"/>
          </a:solidFill>
          <a:latin typeface="+mn-lt"/>
          <a:ea typeface="ＭＳ Ｐゴシック" pitchFamily="-109" charset="-128"/>
          <a:cs typeface="ＭＳ Ｐゴシック" pitchFamily="-109" charset="-128"/>
        </a:defRPr>
      </a:lvl1pPr>
      <a:lvl2pPr marL="557213" indent="-214313" algn="l" defTabSz="342900" rtl="0" eaLnBrk="0" fontAlgn="base" hangingPunct="0">
        <a:spcBef>
          <a:spcPct val="20000"/>
        </a:spcBef>
        <a:spcAft>
          <a:spcPct val="0"/>
        </a:spcAft>
        <a:buFont typeface="Arial" pitchFamily="-105" charset="0"/>
        <a:buChar char="–"/>
        <a:defRPr sz="2100" kern="1200">
          <a:solidFill>
            <a:schemeClr val="tx1"/>
          </a:solidFill>
          <a:latin typeface="+mn-lt"/>
          <a:ea typeface="ＭＳ Ｐゴシック" pitchFamily="-109" charset="-128"/>
          <a:cs typeface="ＭＳ Ｐゴシック"/>
        </a:defRPr>
      </a:lvl2pPr>
      <a:lvl3pPr marL="857250" indent="-171450" algn="l" defTabSz="342900" rtl="0" eaLnBrk="0" fontAlgn="base" hangingPunct="0">
        <a:spcBef>
          <a:spcPct val="20000"/>
        </a:spcBef>
        <a:spcAft>
          <a:spcPct val="0"/>
        </a:spcAft>
        <a:buFont typeface="Arial" pitchFamily="-105" charset="0"/>
        <a:buChar char="•"/>
        <a:defRPr sz="1800" kern="1200">
          <a:solidFill>
            <a:schemeClr val="tx1"/>
          </a:solidFill>
          <a:latin typeface="+mn-lt"/>
          <a:ea typeface="ＭＳ Ｐゴシック" pitchFamily="-109" charset="-128"/>
          <a:cs typeface="ＭＳ Ｐゴシック"/>
        </a:defRPr>
      </a:lvl3pPr>
      <a:lvl4pPr marL="1200150" indent="-171450" algn="l" defTabSz="342900" rtl="0" eaLnBrk="0" fontAlgn="base" hangingPunct="0">
        <a:spcBef>
          <a:spcPct val="20000"/>
        </a:spcBef>
        <a:spcAft>
          <a:spcPct val="0"/>
        </a:spcAft>
        <a:buFont typeface="Arial" pitchFamily="-105" charset="0"/>
        <a:buChar char="–"/>
        <a:defRPr sz="1500" kern="1200">
          <a:solidFill>
            <a:schemeClr val="tx1"/>
          </a:solidFill>
          <a:latin typeface="+mn-lt"/>
          <a:ea typeface="ＭＳ Ｐゴシック" pitchFamily="-109" charset="-128"/>
          <a:cs typeface="ＭＳ Ｐゴシック"/>
        </a:defRPr>
      </a:lvl4pPr>
      <a:lvl5pPr marL="1543050" indent="-171450" algn="l" defTabSz="342900" rtl="0" eaLnBrk="0" fontAlgn="base" hangingPunct="0">
        <a:spcBef>
          <a:spcPct val="20000"/>
        </a:spcBef>
        <a:spcAft>
          <a:spcPct val="0"/>
        </a:spcAft>
        <a:buFont typeface="Arial" pitchFamily="-105" charset="0"/>
        <a:buChar char="»"/>
        <a:defRPr sz="1500" kern="1200">
          <a:solidFill>
            <a:schemeClr val="tx1"/>
          </a:solidFill>
          <a:latin typeface="+mn-lt"/>
          <a:ea typeface="ＭＳ Ｐゴシック" pitchFamily="-109" charset="-128"/>
          <a:cs typeface="ＭＳ Ｐゴシック"/>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www.eda.gov/performance/gpra"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a.gov/performance/gpra/faqs/" TargetMode="External"/><Relationship Id="rId2" Type="http://schemas.openxmlformats.org/officeDocument/2006/relationships/hyperlink" Target="http://www.eda.gov/performance/gpra" TargetMode="External"/><Relationship Id="rId1" Type="http://schemas.openxmlformats.org/officeDocument/2006/relationships/slideLayout" Target="../slideLayouts/slideLayout24.xml"/><Relationship Id="rId4" Type="http://schemas.openxmlformats.org/officeDocument/2006/relationships/hyperlink" Target="mailto:Programevaluation@ed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hyperlink" Target="https://www.eda.gov/performance/" TargetMode="External"/><Relationship Id="rId2" Type="http://schemas.openxmlformats.org/officeDocument/2006/relationships/hyperlink" Target="https://www.congress.gov/bill/103rd-congress/senate-bill/20"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www.eda.gov/files/tools/grantee-forms/ED-916_2017_fillable.pdf"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hyperlink" Target="https://www.eda.gov/files/tools/grantee-forms/ED-918_2017_fillable.pdf" TargetMode="External"/><Relationship Id="rId4" Type="http://schemas.openxmlformats.org/officeDocument/2006/relationships/hyperlink" Target="https://www.eda.gov/files/tools/grantee-forms/ED-917_2017_fillabl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036703" y="858009"/>
            <a:ext cx="3592589" cy="1511"/>
          </a:xfrm>
          <a:prstGeom prst="line">
            <a:avLst/>
          </a:prstGeom>
          <a:noFill/>
          <a:ln w="12700">
            <a:solidFill>
              <a:srgbClr val="E8CE79"/>
            </a:solidFill>
            <a:round/>
            <a:headEnd/>
            <a:tailEnd/>
          </a:ln>
          <a:effectLst/>
        </p:spPr>
      </p:cxnSp>
      <p:cxnSp>
        <p:nvCxnSpPr>
          <p:cNvPr id="8" name="Straight Connector 7"/>
          <p:cNvCxnSpPr>
            <a:cxnSpLocks noChangeShapeType="1"/>
          </p:cNvCxnSpPr>
          <p:nvPr/>
        </p:nvCxnSpPr>
        <p:spPr bwMode="auto">
          <a:xfrm>
            <a:off x="4036703" y="2605474"/>
            <a:ext cx="3592589" cy="1511"/>
          </a:xfrm>
          <a:prstGeom prst="line">
            <a:avLst/>
          </a:prstGeom>
          <a:noFill/>
          <a:ln w="12700">
            <a:solidFill>
              <a:srgbClr val="E8CE79"/>
            </a:solidFill>
            <a:round/>
            <a:headEnd/>
            <a:tailEnd/>
          </a:ln>
          <a:effectLst/>
        </p:spPr>
      </p:cxnSp>
      <p:sp>
        <p:nvSpPr>
          <p:cNvPr id="9" name="Rectangle 8"/>
          <p:cNvSpPr/>
          <p:nvPr/>
        </p:nvSpPr>
        <p:spPr>
          <a:xfrm>
            <a:off x="4036703" y="935880"/>
            <a:ext cx="3592589" cy="1587894"/>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17" name="TextBox 16"/>
          <p:cNvSpPr txBox="1">
            <a:spLocks noChangeArrowheads="1"/>
          </p:cNvSpPr>
          <p:nvPr/>
        </p:nvSpPr>
        <p:spPr bwMode="auto">
          <a:xfrm>
            <a:off x="3829050" y="1060412"/>
            <a:ext cx="4000500" cy="1338828"/>
          </a:xfrm>
          <a:prstGeom prst="rect">
            <a:avLst/>
          </a:prstGeom>
          <a:noFill/>
          <a:ln w="9525">
            <a:noFill/>
            <a:miter lim="800000"/>
            <a:headEnd/>
            <a:tailEnd/>
          </a:ln>
          <a:effectLst/>
        </p:spPr>
        <p:txBody>
          <a:bodyPr wrap="square" tIns="68580" bIns="68580" anchor="ctr">
            <a:prstTxWarp prst="textNoShape">
              <a:avLst/>
            </a:prstTxWarp>
            <a:spAutoFit/>
          </a:bodyPr>
          <a:lstStyle/>
          <a:p>
            <a:pPr algn="ctr" defTabSz="685800" fontAlgn="auto">
              <a:spcBef>
                <a:spcPts val="0"/>
              </a:spcBef>
              <a:spcAft>
                <a:spcPts val="0"/>
              </a:spcAft>
            </a:pPr>
            <a:r>
              <a:rPr lang="en-US" sz="2100" b="1" dirty="0">
                <a:solidFill>
                  <a:srgbClr val="003150"/>
                </a:solidFill>
                <a:latin typeface="Calibri" panose="020F0502020204030204" pitchFamily="34" charset="0"/>
                <a:ea typeface="+mn-ea"/>
                <a:cs typeface="Courier New" panose="02070309020205020404" pitchFamily="49" charset="0"/>
              </a:rPr>
              <a:t>NEW GPRA Reporting Requirements </a:t>
            </a:r>
          </a:p>
          <a:p>
            <a:pPr algn="ctr" defTabSz="685800" fontAlgn="auto">
              <a:spcBef>
                <a:spcPts val="0"/>
              </a:spcBef>
              <a:spcAft>
                <a:spcPts val="0"/>
              </a:spcAft>
            </a:pPr>
            <a:endParaRPr lang="en-US" b="1" dirty="0">
              <a:solidFill>
                <a:srgbClr val="003150"/>
              </a:solidFill>
              <a:latin typeface="Calibri" panose="020F0502020204030204" pitchFamily="34" charset="0"/>
              <a:ea typeface="+mn-ea"/>
              <a:cs typeface="Courier New" panose="02070309020205020404" pitchFamily="49" charset="0"/>
            </a:endParaRPr>
          </a:p>
          <a:p>
            <a:pPr algn="ctr" defTabSz="685800" fontAlgn="auto">
              <a:spcBef>
                <a:spcPts val="0"/>
              </a:spcBef>
              <a:spcAft>
                <a:spcPts val="0"/>
              </a:spcAft>
            </a:pPr>
            <a:r>
              <a:rPr lang="en-US" b="1" dirty="0">
                <a:solidFill>
                  <a:srgbClr val="003150"/>
                </a:solidFill>
                <a:latin typeface="Calibri" panose="020F0502020204030204" pitchFamily="34" charset="0"/>
                <a:ea typeface="+mn-ea"/>
                <a:cs typeface="Courier New" panose="02070309020205020404" pitchFamily="49" charset="0"/>
              </a:rPr>
              <a:t>For RLF Grantees</a:t>
            </a:r>
            <a:endParaRPr lang="en-US" b="1" i="1" dirty="0">
              <a:solidFill>
                <a:srgbClr val="003150"/>
              </a:solidFill>
              <a:latin typeface="Calibri" panose="020F0502020204030204" pitchFamily="34" charset="0"/>
              <a:ea typeface="+mn-ea"/>
              <a:cs typeface="Courier New" panose="02070309020205020404" pitchFamily="49" charset="0"/>
            </a:endParaRPr>
          </a:p>
        </p:txBody>
      </p:sp>
      <p:sp>
        <p:nvSpPr>
          <p:cNvPr id="2" name="TextBox 1">
            <a:extLst>
              <a:ext uri="{FF2B5EF4-FFF2-40B4-BE49-F238E27FC236}">
                <a16:creationId xmlns:a16="http://schemas.microsoft.com/office/drawing/2014/main" id="{2FC590BA-72AE-4C1A-8885-EFD4A507C365}"/>
              </a:ext>
            </a:extLst>
          </p:cNvPr>
          <p:cNvSpPr txBox="1"/>
          <p:nvPr/>
        </p:nvSpPr>
        <p:spPr>
          <a:xfrm>
            <a:off x="4441108" y="2702445"/>
            <a:ext cx="2776383" cy="461665"/>
          </a:xfrm>
          <a:prstGeom prst="rect">
            <a:avLst/>
          </a:prstGeom>
          <a:noFill/>
        </p:spPr>
        <p:txBody>
          <a:bodyPr wrap="square" rtlCol="0">
            <a:spAutoFit/>
          </a:bodyPr>
          <a:lstStyle/>
          <a:p>
            <a:pPr algn="ctr" defTabSz="685800" fontAlgn="auto">
              <a:spcBef>
                <a:spcPts val="0"/>
              </a:spcBef>
              <a:spcAft>
                <a:spcPts val="0"/>
              </a:spcAft>
            </a:pPr>
            <a:r>
              <a:rPr lang="en-US" sz="2400" dirty="0">
                <a:solidFill>
                  <a:prstClr val="white"/>
                </a:solidFill>
                <a:latin typeface="Calibri"/>
                <a:ea typeface="+mn-ea"/>
                <a:cs typeface="+mn-cs"/>
              </a:rPr>
              <a:t>February 2021</a:t>
            </a:r>
          </a:p>
        </p:txBody>
      </p:sp>
    </p:spTree>
    <p:extLst>
      <p:ext uri="{BB962C8B-B14F-4D97-AF65-F5344CB8AC3E}">
        <p14:creationId xmlns:p14="http://schemas.microsoft.com/office/powerpoint/2010/main" val="3279946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3BFBD-7405-4981-BCB5-AA91420E508D}"/>
              </a:ext>
            </a:extLst>
          </p:cNvPr>
          <p:cNvSpPr>
            <a:spLocks noGrp="1"/>
          </p:cNvSpPr>
          <p:nvPr>
            <p:ph idx="1"/>
          </p:nvPr>
        </p:nvSpPr>
        <p:spPr>
          <a:xfrm>
            <a:off x="457200" y="1148759"/>
            <a:ext cx="8229600" cy="3874487"/>
          </a:xfrm>
        </p:spPr>
        <p:txBody>
          <a:bodyPr lIns="91440" tIns="45720" rIns="91440" bIns="45720" anchor="t"/>
          <a:lstStyle/>
          <a:p>
            <a:pPr>
              <a:buFont typeface="Wingdings" panose="05000000000000000000" pitchFamily="2" charset="2"/>
              <a:buChar char="§"/>
            </a:pPr>
            <a:r>
              <a:rPr lang="en-US" sz="2400" i="1">
                <a:solidFill>
                  <a:schemeClr val="tx2"/>
                </a:solidFill>
              </a:rPr>
              <a:t>Reporting</a:t>
            </a:r>
            <a:r>
              <a:rPr lang="en-US" sz="2400" i="1" dirty="0">
                <a:solidFill>
                  <a:schemeClr val="tx2"/>
                </a:solidFill>
              </a:rPr>
              <a:t> cadence for RLF awards is different from non-RLF awards.</a:t>
            </a:r>
          </a:p>
          <a:p>
            <a:pPr>
              <a:buFont typeface="Wingdings" panose="05000000000000000000" pitchFamily="2" charset="2"/>
              <a:buChar char="§"/>
            </a:pPr>
            <a:r>
              <a:rPr lang="en-US" sz="2400" dirty="0">
                <a:solidFill>
                  <a:schemeClr val="tx2"/>
                </a:solidFill>
              </a:rPr>
              <a:t>RLF GPRA reporting is based on the RLF recipient’s fiscal year.  </a:t>
            </a:r>
          </a:p>
          <a:p>
            <a:pPr>
              <a:buFont typeface="Wingdings" panose="05000000000000000000" pitchFamily="2" charset="2"/>
              <a:buChar char="§"/>
            </a:pPr>
            <a:r>
              <a:rPr lang="en-US" sz="2400" dirty="0">
                <a:solidFill>
                  <a:schemeClr val="tx2"/>
                </a:solidFill>
              </a:rPr>
              <a:t>RLF recipients will be due to report around their fiscal year-end (FYE) and around mid-fiscal year.  </a:t>
            </a:r>
          </a:p>
          <a:p>
            <a:pPr lvl="1">
              <a:buFont typeface="Wingdings" panose="05000000000000000000" pitchFamily="2" charset="2"/>
              <a:buChar char="§"/>
            </a:pPr>
            <a:r>
              <a:rPr lang="en-US" sz="2000" dirty="0">
                <a:solidFill>
                  <a:schemeClr val="tx2"/>
                </a:solidFill>
              </a:rPr>
              <a:t>The first semiannual questionnaire will be distributed either around FYE or around </a:t>
            </a:r>
            <a:r>
              <a:rPr lang="en-US" sz="2000">
                <a:solidFill>
                  <a:schemeClr val="tx2"/>
                </a:solidFill>
              </a:rPr>
              <a:t>the </a:t>
            </a:r>
            <a:r>
              <a:rPr lang="en-US" sz="2000" dirty="0">
                <a:solidFill>
                  <a:schemeClr val="tx2"/>
                </a:solidFill>
              </a:rPr>
              <a:t>mid-year</a:t>
            </a:r>
            <a:r>
              <a:rPr lang="en-US" sz="2000">
                <a:solidFill>
                  <a:schemeClr val="tx2"/>
                </a:solidFill>
              </a:rPr>
              <a:t> </a:t>
            </a:r>
            <a:r>
              <a:rPr lang="en-US" sz="2000" dirty="0">
                <a:solidFill>
                  <a:schemeClr val="tx2"/>
                </a:solidFill>
              </a:rPr>
              <a:t>(whichever comes first</a:t>
            </a:r>
            <a:r>
              <a:rPr lang="en-US" sz="2000">
                <a:solidFill>
                  <a:schemeClr val="tx2"/>
                </a:solidFill>
              </a:rPr>
              <a:t>)</a:t>
            </a:r>
            <a:r>
              <a:rPr lang="en-US" sz="2000" dirty="0">
                <a:solidFill>
                  <a:schemeClr val="tx2"/>
                </a:solidFill>
              </a:rPr>
              <a:t> and every six months </a:t>
            </a:r>
            <a:r>
              <a:rPr lang="en-US" sz="2000">
                <a:solidFill>
                  <a:schemeClr val="tx2"/>
                </a:solidFill>
              </a:rPr>
              <a:t>thereafter.</a:t>
            </a:r>
          </a:p>
          <a:p>
            <a:pPr lvl="1">
              <a:buFont typeface="Wingdings" panose="05000000000000000000" pitchFamily="2" charset="2"/>
              <a:buChar char="§"/>
            </a:pPr>
            <a:r>
              <a:rPr lang="en-US" sz="2000">
                <a:solidFill>
                  <a:schemeClr val="tx2"/>
                </a:solidFill>
              </a:rPr>
              <a:t>The </a:t>
            </a:r>
            <a:r>
              <a:rPr lang="en-US" sz="2000" dirty="0">
                <a:solidFill>
                  <a:schemeClr val="tx2"/>
                </a:solidFill>
              </a:rPr>
              <a:t>first annual questionnaire will be due along with the second semiannual questionnaire and every 12 months thereafter.</a:t>
            </a:r>
          </a:p>
        </p:txBody>
      </p:sp>
      <p:sp>
        <p:nvSpPr>
          <p:cNvPr id="4" name="Title 1">
            <a:extLst>
              <a:ext uri="{FF2B5EF4-FFF2-40B4-BE49-F238E27FC236}">
                <a16:creationId xmlns:a16="http://schemas.microsoft.com/office/drawing/2014/main" id="{724CED72-2514-47EF-A20C-F2D80216F3D7}"/>
              </a:ext>
            </a:extLst>
          </p:cNvPr>
          <p:cNvSpPr>
            <a:spLocks noGrp="1"/>
          </p:cNvSpPr>
          <p:nvPr>
            <p:ph type="title"/>
          </p:nvPr>
        </p:nvSpPr>
        <p:spPr>
          <a:xfrm>
            <a:off x="457200" y="120253"/>
            <a:ext cx="8229600" cy="857250"/>
          </a:xfrm>
        </p:spPr>
        <p:txBody>
          <a:bodyPr/>
          <a:lstStyle/>
          <a:p>
            <a:r>
              <a:rPr lang="en-US" dirty="0">
                <a:solidFill>
                  <a:srgbClr val="002060"/>
                </a:solidFill>
                <a:ea typeface="ＭＳ Ｐゴシック" pitchFamily="-108" charset="-128"/>
              </a:rPr>
              <a:t>RLF Reporting</a:t>
            </a:r>
          </a:p>
        </p:txBody>
      </p:sp>
    </p:spTree>
    <p:extLst>
      <p:ext uri="{BB962C8B-B14F-4D97-AF65-F5344CB8AC3E}">
        <p14:creationId xmlns:p14="http://schemas.microsoft.com/office/powerpoint/2010/main" val="375151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3558CFA-68BC-41BC-A434-F1FE715F5159}"/>
              </a:ext>
            </a:extLst>
          </p:cNvPr>
          <p:cNvGraphicFramePr>
            <a:graphicFrameLocks noGrp="1"/>
          </p:cNvGraphicFramePr>
          <p:nvPr>
            <p:ph idx="1"/>
            <p:extLst>
              <p:ext uri="{D42A27DB-BD31-4B8C-83A1-F6EECF244321}">
                <p14:modId xmlns:p14="http://schemas.microsoft.com/office/powerpoint/2010/main" val="4166377415"/>
              </p:ext>
            </p:extLst>
          </p:nvPr>
        </p:nvGraphicFramePr>
        <p:xfrm>
          <a:off x="868680" y="1668780"/>
          <a:ext cx="7315200" cy="2731770"/>
        </p:xfrm>
        <a:graphic>
          <a:graphicData uri="http://schemas.openxmlformats.org/drawingml/2006/table">
            <a:tbl>
              <a:tblPr firstRow="1" firstCol="1" bandRow="1">
                <a:tableStyleId>{5C22544A-7EE6-4342-B048-85BDC9FD1C3A}</a:tableStyleId>
              </a:tblPr>
              <a:tblGrid>
                <a:gridCol w="1463040">
                  <a:extLst>
                    <a:ext uri="{9D8B030D-6E8A-4147-A177-3AD203B41FA5}">
                      <a16:colId xmlns:a16="http://schemas.microsoft.com/office/drawing/2014/main" val="2924717352"/>
                    </a:ext>
                  </a:extLst>
                </a:gridCol>
                <a:gridCol w="1463040">
                  <a:extLst>
                    <a:ext uri="{9D8B030D-6E8A-4147-A177-3AD203B41FA5}">
                      <a16:colId xmlns:a16="http://schemas.microsoft.com/office/drawing/2014/main" val="3307625387"/>
                    </a:ext>
                  </a:extLst>
                </a:gridCol>
                <a:gridCol w="1463040">
                  <a:extLst>
                    <a:ext uri="{9D8B030D-6E8A-4147-A177-3AD203B41FA5}">
                      <a16:colId xmlns:a16="http://schemas.microsoft.com/office/drawing/2014/main" val="831296587"/>
                    </a:ext>
                  </a:extLst>
                </a:gridCol>
                <a:gridCol w="1463040">
                  <a:extLst>
                    <a:ext uri="{9D8B030D-6E8A-4147-A177-3AD203B41FA5}">
                      <a16:colId xmlns:a16="http://schemas.microsoft.com/office/drawing/2014/main" val="1894230387"/>
                    </a:ext>
                  </a:extLst>
                </a:gridCol>
                <a:gridCol w="1463040">
                  <a:extLst>
                    <a:ext uri="{9D8B030D-6E8A-4147-A177-3AD203B41FA5}">
                      <a16:colId xmlns:a16="http://schemas.microsoft.com/office/drawing/2014/main" val="1047553813"/>
                    </a:ext>
                  </a:extLst>
                </a:gridCol>
              </a:tblGrid>
              <a:tr h="546354">
                <a:tc>
                  <a:txBody>
                    <a:bodyPr/>
                    <a:lstStyle/>
                    <a:p>
                      <a:pPr marL="0" marR="0" algn="ctr">
                        <a:lnSpc>
                          <a:spcPct val="107000"/>
                        </a:lnSpc>
                        <a:spcBef>
                          <a:spcPts val="0"/>
                        </a:spcBef>
                        <a:spcAft>
                          <a:spcPts val="800"/>
                        </a:spcAft>
                      </a:pPr>
                      <a:r>
                        <a:rPr lang="en-US" sz="1100">
                          <a:effectLst/>
                        </a:rPr>
                        <a:t>RLF Award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FYE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a:t>
                      </a:r>
                      <a:r>
                        <a:rPr lang="en-US" sz="1100" baseline="30000">
                          <a:effectLst/>
                        </a:rPr>
                        <a:t>st</a:t>
                      </a:r>
                      <a:r>
                        <a:rPr lang="en-US" sz="1100">
                          <a:effectLst/>
                        </a:rPr>
                        <a:t> Semi-Annual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2</a:t>
                      </a:r>
                      <a:r>
                        <a:rPr lang="en-US" sz="1100" baseline="30000">
                          <a:effectLst/>
                        </a:rPr>
                        <a:t>nd</a:t>
                      </a:r>
                      <a:r>
                        <a:rPr lang="en-US" sz="1100">
                          <a:effectLst/>
                        </a:rPr>
                        <a:t> Semi-Annual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a:t>
                      </a:r>
                      <a:r>
                        <a:rPr lang="en-US" sz="1100" baseline="30000">
                          <a:effectLst/>
                        </a:rPr>
                        <a:t>st</a:t>
                      </a:r>
                      <a:r>
                        <a:rPr lang="en-US" sz="1100">
                          <a:effectLst/>
                        </a:rPr>
                        <a:t> Annual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4290359"/>
                  </a:ext>
                </a:extLst>
              </a:tr>
              <a:tr h="546354">
                <a:tc>
                  <a:txBody>
                    <a:bodyPr/>
                    <a:lstStyle/>
                    <a:p>
                      <a:pPr marL="0" marR="0" algn="ctr">
                        <a:lnSpc>
                          <a:spcPct val="107000"/>
                        </a:lnSpc>
                        <a:spcBef>
                          <a:spcPts val="0"/>
                        </a:spcBef>
                        <a:spcAft>
                          <a:spcPts val="800"/>
                        </a:spcAft>
                      </a:pPr>
                      <a:r>
                        <a:rPr lang="en-US" sz="1100">
                          <a:effectLst/>
                        </a:rPr>
                        <a:t>October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3246325"/>
                  </a:ext>
                </a:extLst>
              </a:tr>
              <a:tr h="546354">
                <a:tc>
                  <a:txBody>
                    <a:bodyPr/>
                    <a:lstStyle/>
                    <a:p>
                      <a:pPr marL="0" marR="0" algn="ctr">
                        <a:lnSpc>
                          <a:spcPct val="107000"/>
                        </a:lnSpc>
                        <a:spcBef>
                          <a:spcPts val="0"/>
                        </a:spcBef>
                        <a:spcAft>
                          <a:spcPts val="800"/>
                        </a:spcAft>
                      </a:pPr>
                      <a:r>
                        <a:rPr lang="en-US" sz="1100">
                          <a:effectLst/>
                        </a:rPr>
                        <a:t>October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7434267"/>
                  </a:ext>
                </a:extLst>
              </a:tr>
              <a:tr h="546354">
                <a:tc>
                  <a:txBody>
                    <a:bodyPr/>
                    <a:lstStyle/>
                    <a:p>
                      <a:pPr marL="0" marR="0" algn="ctr">
                        <a:lnSpc>
                          <a:spcPct val="107000"/>
                        </a:lnSpc>
                        <a:spcBef>
                          <a:spcPts val="0"/>
                        </a:spcBef>
                        <a:spcAft>
                          <a:spcPts val="800"/>
                        </a:spcAft>
                      </a:pPr>
                      <a:r>
                        <a:rPr lang="en-US" sz="1100">
                          <a:effectLst/>
                        </a:rPr>
                        <a:t>March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340565"/>
                  </a:ext>
                </a:extLst>
              </a:tr>
              <a:tr h="546354">
                <a:tc>
                  <a:txBody>
                    <a:bodyPr/>
                    <a:lstStyle/>
                    <a:p>
                      <a:pPr marL="0" marR="0" algn="ctr">
                        <a:lnSpc>
                          <a:spcPct val="107000"/>
                        </a:lnSpc>
                        <a:spcBef>
                          <a:spcPts val="0"/>
                        </a:spcBef>
                        <a:spcAft>
                          <a:spcPts val="800"/>
                        </a:spcAft>
                      </a:pPr>
                      <a:r>
                        <a:rPr lang="en-US" sz="1100">
                          <a:effectLst/>
                        </a:rPr>
                        <a:t>March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December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576591"/>
                  </a:ext>
                </a:extLst>
              </a:tr>
            </a:tbl>
          </a:graphicData>
        </a:graphic>
      </p:graphicFrame>
      <p:sp>
        <p:nvSpPr>
          <p:cNvPr id="4" name="Title 1">
            <a:extLst>
              <a:ext uri="{FF2B5EF4-FFF2-40B4-BE49-F238E27FC236}">
                <a16:creationId xmlns:a16="http://schemas.microsoft.com/office/drawing/2014/main" id="{724CED72-2514-47EF-A20C-F2D80216F3D7}"/>
              </a:ext>
            </a:extLst>
          </p:cNvPr>
          <p:cNvSpPr>
            <a:spLocks noGrp="1"/>
          </p:cNvSpPr>
          <p:nvPr>
            <p:ph type="title"/>
          </p:nvPr>
        </p:nvSpPr>
        <p:spPr>
          <a:xfrm>
            <a:off x="457200" y="120253"/>
            <a:ext cx="8229600" cy="857250"/>
          </a:xfrm>
        </p:spPr>
        <p:txBody>
          <a:bodyPr/>
          <a:lstStyle/>
          <a:p>
            <a:r>
              <a:rPr lang="en-US" dirty="0">
                <a:solidFill>
                  <a:srgbClr val="002060"/>
                </a:solidFill>
                <a:ea typeface="ＭＳ Ｐゴシック" pitchFamily="-108" charset="-128"/>
              </a:rPr>
              <a:t>RLF Reporting</a:t>
            </a:r>
          </a:p>
        </p:txBody>
      </p:sp>
      <p:sp>
        <p:nvSpPr>
          <p:cNvPr id="5" name="TextBox 4">
            <a:extLst>
              <a:ext uri="{FF2B5EF4-FFF2-40B4-BE49-F238E27FC236}">
                <a16:creationId xmlns:a16="http://schemas.microsoft.com/office/drawing/2014/main" id="{744C10CB-307F-440F-9A78-B50D0A9DA8D4}"/>
              </a:ext>
            </a:extLst>
          </p:cNvPr>
          <p:cNvSpPr txBox="1"/>
          <p:nvPr/>
        </p:nvSpPr>
        <p:spPr>
          <a:xfrm>
            <a:off x="457200" y="1136065"/>
            <a:ext cx="6385560" cy="646331"/>
          </a:xfrm>
          <a:prstGeom prst="rect">
            <a:avLst/>
          </a:prstGeom>
          <a:noFill/>
        </p:spPr>
        <p:txBody>
          <a:bodyPr wrap="square" rtlCol="0">
            <a:spAutoFit/>
          </a:bodyPr>
          <a:lstStyle/>
          <a:p>
            <a:r>
              <a:rPr lang="en-US" dirty="0"/>
              <a:t>Below are a couple examples of how this will play out:</a:t>
            </a:r>
          </a:p>
          <a:p>
            <a:endParaRPr lang="en-US" dirty="0"/>
          </a:p>
        </p:txBody>
      </p:sp>
    </p:spTree>
    <p:extLst>
      <p:ext uri="{BB962C8B-B14F-4D97-AF65-F5344CB8AC3E}">
        <p14:creationId xmlns:p14="http://schemas.microsoft.com/office/powerpoint/2010/main" val="113920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3BFBD-7405-4981-BCB5-AA91420E508D}"/>
              </a:ext>
            </a:extLst>
          </p:cNvPr>
          <p:cNvSpPr>
            <a:spLocks noGrp="1"/>
          </p:cNvSpPr>
          <p:nvPr>
            <p:ph idx="1"/>
          </p:nvPr>
        </p:nvSpPr>
        <p:spPr>
          <a:xfrm>
            <a:off x="457200" y="1148760"/>
            <a:ext cx="8229600" cy="3394472"/>
          </a:xfrm>
        </p:spPr>
        <p:txBody>
          <a:bodyPr lIns="91440" tIns="45720" rIns="91440" bIns="45720" anchor="t"/>
          <a:lstStyle/>
          <a:p>
            <a:pPr marL="0" indent="0">
              <a:buNone/>
            </a:pPr>
            <a:r>
              <a:rPr lang="en-US" sz="2400" i="1" dirty="0">
                <a:solidFill>
                  <a:schemeClr val="bg2">
                    <a:lumMod val="25000"/>
                  </a:schemeClr>
                </a:solidFill>
              </a:rPr>
              <a:t>NOTE: THIS APPLIES TO CARES ACT RLF AWARDS AND </a:t>
            </a:r>
          </a:p>
          <a:p>
            <a:pPr marL="0" indent="0" algn="r">
              <a:spcBef>
                <a:spcPts val="0"/>
              </a:spcBef>
              <a:buNone/>
            </a:pPr>
            <a:r>
              <a:rPr lang="en-US" sz="2400" i="1" dirty="0">
                <a:solidFill>
                  <a:schemeClr val="bg2">
                    <a:lumMod val="25000"/>
                  </a:schemeClr>
                </a:solidFill>
              </a:rPr>
              <a:t>REGULAR RLF AWARDS</a:t>
            </a:r>
            <a:r>
              <a:rPr lang="en-US" sz="2400" i="1">
                <a:solidFill>
                  <a:schemeClr val="bg2">
                    <a:lumMod val="25000"/>
                  </a:schemeClr>
                </a:solidFill>
              </a:rPr>
              <a:t> (made after June 1, 2020)</a:t>
            </a:r>
            <a:endParaRPr lang="en-US" sz="2400" i="1" dirty="0">
              <a:solidFill>
                <a:schemeClr val="bg2">
                  <a:lumMod val="25000"/>
                </a:schemeClr>
              </a:solidFill>
            </a:endParaRPr>
          </a:p>
          <a:p>
            <a:pPr>
              <a:buFontTx/>
              <a:buChar char="-"/>
            </a:pPr>
            <a:r>
              <a:rPr lang="en-US" sz="2400" dirty="0">
                <a:solidFill>
                  <a:schemeClr val="tx2"/>
                </a:solidFill>
              </a:rPr>
              <a:t>Remember: You are ONLY reporting on activities and outcomes as they pertain to the scope of work for your EDA award.</a:t>
            </a:r>
          </a:p>
          <a:p>
            <a:pPr>
              <a:buFontTx/>
              <a:buChar char="-"/>
            </a:pPr>
            <a:r>
              <a:rPr lang="en-US" sz="2400" dirty="0">
                <a:solidFill>
                  <a:schemeClr val="tx2"/>
                </a:solidFill>
              </a:rPr>
              <a:t>ED-916: Most RLF </a:t>
            </a:r>
            <a:r>
              <a:rPr lang="en-US" sz="2400">
                <a:solidFill>
                  <a:schemeClr val="tx2"/>
                </a:solidFill>
              </a:rPr>
              <a:t>recipients</a:t>
            </a:r>
            <a:r>
              <a:rPr lang="en-US" sz="2400" dirty="0">
                <a:solidFill>
                  <a:schemeClr val="tx2"/>
                </a:solidFill>
              </a:rPr>
              <a:t> will find that the Financing Support category is most applicable and can add other information in the Narrative</a:t>
            </a:r>
          </a:p>
          <a:p>
            <a:pPr lvl="1">
              <a:buFontTx/>
              <a:buChar char="-"/>
            </a:pPr>
            <a:r>
              <a:rPr lang="en-US" sz="2400" dirty="0">
                <a:solidFill>
                  <a:schemeClr val="tx2"/>
                </a:solidFill>
              </a:rPr>
              <a:t>Target Beneficiary: Revolving Loan Fund borrowers</a:t>
            </a:r>
          </a:p>
          <a:p>
            <a:pPr marL="457200" lvl="1" indent="0">
              <a:buNone/>
            </a:pPr>
            <a:endParaRPr lang="en-US" sz="2000" dirty="0"/>
          </a:p>
        </p:txBody>
      </p:sp>
      <p:sp>
        <p:nvSpPr>
          <p:cNvPr id="4" name="Title 1">
            <a:extLst>
              <a:ext uri="{FF2B5EF4-FFF2-40B4-BE49-F238E27FC236}">
                <a16:creationId xmlns:a16="http://schemas.microsoft.com/office/drawing/2014/main" id="{724CED72-2514-47EF-A20C-F2D80216F3D7}"/>
              </a:ext>
            </a:extLst>
          </p:cNvPr>
          <p:cNvSpPr>
            <a:spLocks noGrp="1"/>
          </p:cNvSpPr>
          <p:nvPr>
            <p:ph type="title"/>
          </p:nvPr>
        </p:nvSpPr>
        <p:spPr>
          <a:xfrm>
            <a:off x="457200" y="120253"/>
            <a:ext cx="8229600" cy="857250"/>
          </a:xfrm>
        </p:spPr>
        <p:txBody>
          <a:bodyPr/>
          <a:lstStyle/>
          <a:p>
            <a:r>
              <a:rPr lang="en-US" dirty="0">
                <a:solidFill>
                  <a:schemeClr val="bg2">
                    <a:lumMod val="25000"/>
                  </a:schemeClr>
                </a:solidFill>
              </a:rPr>
              <a:t>        </a:t>
            </a:r>
            <a:r>
              <a:rPr lang="en-US" dirty="0">
                <a:solidFill>
                  <a:srgbClr val="002060"/>
                </a:solidFill>
                <a:ea typeface="ＭＳ Ｐゴシック" pitchFamily="-108" charset="-128"/>
              </a:rPr>
              <a:t>RLF Reporting</a:t>
            </a:r>
          </a:p>
        </p:txBody>
      </p:sp>
    </p:spTree>
    <p:extLst>
      <p:ext uri="{BB962C8B-B14F-4D97-AF65-F5344CB8AC3E}">
        <p14:creationId xmlns:p14="http://schemas.microsoft.com/office/powerpoint/2010/main" val="22104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3BFBD-7405-4981-BCB5-AA91420E508D}"/>
              </a:ext>
            </a:extLst>
          </p:cNvPr>
          <p:cNvSpPr>
            <a:spLocks noGrp="1"/>
          </p:cNvSpPr>
          <p:nvPr>
            <p:ph idx="1"/>
          </p:nvPr>
        </p:nvSpPr>
        <p:spPr>
          <a:xfrm>
            <a:off x="457200" y="1148760"/>
            <a:ext cx="8229600" cy="3394472"/>
          </a:xfrm>
        </p:spPr>
        <p:txBody>
          <a:bodyPr lIns="91440" tIns="45720" rIns="91440" bIns="45720" anchor="t"/>
          <a:lstStyle/>
          <a:p>
            <a:pPr>
              <a:buFontTx/>
              <a:buChar char="-"/>
            </a:pPr>
            <a:r>
              <a:rPr lang="en-US" sz="2400" dirty="0">
                <a:solidFill>
                  <a:schemeClr val="tx2"/>
                </a:solidFill>
              </a:rPr>
              <a:t>ED-917: Depending on the activities being done by borrowers, RLF grantees may find applicable questions throughout multiple categories of this questionnaire</a:t>
            </a:r>
          </a:p>
          <a:p>
            <a:pPr marL="342900" lvl="1" indent="-342900">
              <a:buFontTx/>
              <a:buChar char="-"/>
            </a:pPr>
            <a:r>
              <a:rPr lang="en-US" sz="2400" dirty="0">
                <a:solidFill>
                  <a:schemeClr val="tx2"/>
                </a:solidFill>
              </a:rPr>
              <a:t>Encourage borrowers to track activities and outcomes that you, as the EDA grantee and RLF lender, will include in your GPRA reporting</a:t>
            </a:r>
          </a:p>
        </p:txBody>
      </p:sp>
      <p:sp>
        <p:nvSpPr>
          <p:cNvPr id="4" name="Title 1">
            <a:extLst>
              <a:ext uri="{FF2B5EF4-FFF2-40B4-BE49-F238E27FC236}">
                <a16:creationId xmlns:a16="http://schemas.microsoft.com/office/drawing/2014/main" id="{724CED72-2514-47EF-A20C-F2D80216F3D7}"/>
              </a:ext>
            </a:extLst>
          </p:cNvPr>
          <p:cNvSpPr>
            <a:spLocks noGrp="1"/>
          </p:cNvSpPr>
          <p:nvPr>
            <p:ph type="title"/>
          </p:nvPr>
        </p:nvSpPr>
        <p:spPr>
          <a:xfrm>
            <a:off x="457200" y="120253"/>
            <a:ext cx="8229600" cy="857250"/>
          </a:xfrm>
        </p:spPr>
        <p:txBody>
          <a:bodyPr/>
          <a:lstStyle/>
          <a:p>
            <a:r>
              <a:rPr lang="en-US" dirty="0">
                <a:solidFill>
                  <a:schemeClr val="bg2">
                    <a:lumMod val="25000"/>
                  </a:schemeClr>
                </a:solidFill>
              </a:rPr>
              <a:t>    RLF Reporting</a:t>
            </a:r>
          </a:p>
        </p:txBody>
      </p:sp>
    </p:spTree>
    <p:extLst>
      <p:ext uri="{BB962C8B-B14F-4D97-AF65-F5344CB8AC3E}">
        <p14:creationId xmlns:p14="http://schemas.microsoft.com/office/powerpoint/2010/main" val="421317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3BFBD-7405-4981-BCB5-AA91420E508D}"/>
              </a:ext>
            </a:extLst>
          </p:cNvPr>
          <p:cNvSpPr>
            <a:spLocks noGrp="1"/>
          </p:cNvSpPr>
          <p:nvPr>
            <p:ph idx="1"/>
          </p:nvPr>
        </p:nvSpPr>
        <p:spPr>
          <a:xfrm>
            <a:off x="457200" y="1148760"/>
            <a:ext cx="8229600" cy="3394472"/>
          </a:xfrm>
        </p:spPr>
        <p:txBody>
          <a:bodyPr lIns="91440" tIns="45720" rIns="91440" bIns="45720" anchor="t"/>
          <a:lstStyle/>
          <a:p>
            <a:pPr>
              <a:spcAft>
                <a:spcPts val="600"/>
              </a:spcAft>
              <a:buFont typeface="Wingdings" panose="05000000000000000000" pitchFamily="2" charset="2"/>
              <a:buChar char="§"/>
            </a:pPr>
            <a:r>
              <a:rPr lang="en-US" sz="1600" b="1" i="1" dirty="0">
                <a:solidFill>
                  <a:schemeClr val="bg2">
                    <a:lumMod val="25000"/>
                  </a:schemeClr>
                </a:solidFill>
              </a:rPr>
              <a:t>NOT</a:t>
            </a:r>
            <a:r>
              <a:rPr lang="en-US" sz="1600" i="1" dirty="0">
                <a:solidFill>
                  <a:schemeClr val="bg2">
                    <a:lumMod val="25000"/>
                  </a:schemeClr>
                </a:solidFill>
              </a:rPr>
              <a:t> all categories of questions will apply to the outputs or outcomes you expect from your project, so you will be able to bypass any category that is not applicable to your project or skip or select "N/A" in the cases of inapplicable questions.</a:t>
            </a:r>
            <a:endParaRPr lang="en-US" sz="1000" i="1" dirty="0">
              <a:solidFill>
                <a:schemeClr val="bg2">
                  <a:lumMod val="25000"/>
                </a:schemeClr>
              </a:solidFill>
            </a:endParaRPr>
          </a:p>
          <a:p>
            <a:pPr>
              <a:spcAft>
                <a:spcPts val="600"/>
              </a:spcAft>
              <a:buFont typeface="Wingdings" panose="05000000000000000000" pitchFamily="2" charset="2"/>
              <a:buChar char="§"/>
            </a:pPr>
            <a:r>
              <a:rPr lang="en-US" sz="1600" i="1" dirty="0">
                <a:solidFill>
                  <a:schemeClr val="bg2">
                    <a:lumMod val="25000"/>
                  </a:schemeClr>
                </a:solidFill>
              </a:rPr>
              <a:t>You may access PDF versions of the questionnaires on our website: </a:t>
            </a:r>
            <a:r>
              <a:rPr lang="en-US" sz="1600" i="1" dirty="0">
                <a:solidFill>
                  <a:schemeClr val="bg2">
                    <a:lumMod val="25000"/>
                  </a:schemeClr>
                </a:solidFill>
                <a:hlinkClick r:id="rId3"/>
              </a:rPr>
              <a:t>www.eda.gov/performance/gpra</a:t>
            </a:r>
            <a:r>
              <a:rPr lang="en-US" sz="1600" i="1" dirty="0">
                <a:solidFill>
                  <a:schemeClr val="bg2">
                    <a:lumMod val="25000"/>
                  </a:schemeClr>
                </a:solidFill>
              </a:rPr>
              <a:t> </a:t>
            </a:r>
            <a:endParaRPr lang="en-US" sz="1000" i="1" dirty="0">
              <a:solidFill>
                <a:schemeClr val="bg2">
                  <a:lumMod val="25000"/>
                </a:schemeClr>
              </a:solidFill>
            </a:endParaRPr>
          </a:p>
          <a:p>
            <a:pPr>
              <a:spcAft>
                <a:spcPts val="600"/>
              </a:spcAft>
              <a:buFont typeface="Wingdings" panose="05000000000000000000" pitchFamily="2" charset="2"/>
              <a:buChar char="§"/>
            </a:pPr>
            <a:r>
              <a:rPr lang="en-US" sz="1600" i="1" dirty="0">
                <a:solidFill>
                  <a:schemeClr val="bg2">
                    <a:lumMod val="25000"/>
                  </a:schemeClr>
                </a:solidFill>
              </a:rPr>
              <a:t>The last section of the questionnaires contains a geographic information and narrative section where you can submit a success story or any other information you would like to share about the project.</a:t>
            </a:r>
            <a:endParaRPr lang="en-US" sz="1100" i="1" dirty="0">
              <a:solidFill>
                <a:schemeClr val="bg2">
                  <a:lumMod val="25000"/>
                </a:schemeClr>
              </a:solidFill>
            </a:endParaRPr>
          </a:p>
          <a:p>
            <a:pPr>
              <a:spcAft>
                <a:spcPts val="600"/>
              </a:spcAft>
              <a:buFont typeface="Wingdings" panose="05000000000000000000" pitchFamily="2" charset="2"/>
              <a:buChar char="§"/>
            </a:pPr>
            <a:r>
              <a:rPr lang="en-US" sz="1600" b="1" i="1" dirty="0">
                <a:solidFill>
                  <a:schemeClr val="bg2">
                    <a:lumMod val="25000"/>
                  </a:schemeClr>
                </a:solidFill>
                <a:latin typeface="Calibri Light"/>
                <a:cs typeface="Calibri Light"/>
              </a:rPr>
              <a:t>ALL outcomes </a:t>
            </a:r>
            <a:r>
              <a:rPr lang="en-US" sz="1600" i="1" dirty="0">
                <a:solidFill>
                  <a:schemeClr val="bg2">
                    <a:lumMod val="25000"/>
                  </a:schemeClr>
                </a:solidFill>
                <a:latin typeface="Calibri Light"/>
                <a:cs typeface="Calibri Light"/>
              </a:rPr>
              <a:t>you report on should be </a:t>
            </a:r>
            <a:r>
              <a:rPr lang="en-US" sz="1600" b="1" i="1" u="sng" dirty="0">
                <a:solidFill>
                  <a:schemeClr val="bg2">
                    <a:lumMod val="25000"/>
                  </a:schemeClr>
                </a:solidFill>
                <a:latin typeface="Calibri Light"/>
                <a:cs typeface="Calibri Light"/>
              </a:rPr>
              <a:t>attributable</a:t>
            </a:r>
            <a:r>
              <a:rPr lang="en-US" sz="1600" i="1" dirty="0">
                <a:solidFill>
                  <a:schemeClr val="bg2">
                    <a:lumMod val="25000"/>
                  </a:schemeClr>
                </a:solidFill>
                <a:latin typeface="Calibri Light"/>
                <a:cs typeface="Calibri Light"/>
              </a:rPr>
              <a:t> to the scope of work under the EDA grant.</a:t>
            </a:r>
            <a:endParaRPr lang="en-US" sz="1600" i="1" dirty="0">
              <a:solidFill>
                <a:schemeClr val="bg2">
                  <a:lumMod val="25000"/>
                </a:schemeClr>
              </a:solidFill>
            </a:endParaRPr>
          </a:p>
          <a:p>
            <a:pPr>
              <a:spcAft>
                <a:spcPts val="600"/>
              </a:spcAft>
              <a:buFont typeface="Wingdings" panose="05000000000000000000" pitchFamily="2" charset="2"/>
              <a:buChar char="§"/>
            </a:pPr>
            <a:r>
              <a:rPr lang="en-US" sz="1600" i="1" dirty="0">
                <a:solidFill>
                  <a:schemeClr val="bg2">
                    <a:lumMod val="25000"/>
                  </a:schemeClr>
                </a:solidFill>
              </a:rPr>
              <a:t>You can save your responses and return to filling out the questionnaires later.</a:t>
            </a:r>
          </a:p>
          <a:p>
            <a:pPr>
              <a:spcAft>
                <a:spcPts val="600"/>
              </a:spcAft>
              <a:buFont typeface="Wingdings" panose="05000000000000000000" pitchFamily="2" charset="2"/>
              <a:buChar char="§"/>
            </a:pPr>
            <a:r>
              <a:rPr lang="en-US" sz="1600" i="1" dirty="0">
                <a:solidFill>
                  <a:schemeClr val="bg2">
                    <a:lumMod val="25000"/>
                  </a:schemeClr>
                </a:solidFill>
              </a:rPr>
              <a:t>You can download your responses to keep track of your data!</a:t>
            </a:r>
          </a:p>
          <a:p>
            <a:pPr marL="0" indent="0">
              <a:buNone/>
            </a:pPr>
            <a:endParaRPr lang="en-US" sz="1800" i="1" dirty="0">
              <a:solidFill>
                <a:schemeClr val="bg2">
                  <a:lumMod val="25000"/>
                </a:schemeClr>
              </a:solidFill>
            </a:endParaRPr>
          </a:p>
        </p:txBody>
      </p:sp>
      <p:sp>
        <p:nvSpPr>
          <p:cNvPr id="4" name="TextBox 3">
            <a:extLst>
              <a:ext uri="{FF2B5EF4-FFF2-40B4-BE49-F238E27FC236}">
                <a16:creationId xmlns:a16="http://schemas.microsoft.com/office/drawing/2014/main" id="{BA2A2B26-3579-4F2D-875F-A85D63441499}"/>
              </a:ext>
            </a:extLst>
          </p:cNvPr>
          <p:cNvSpPr txBox="1"/>
          <p:nvPr/>
        </p:nvSpPr>
        <p:spPr>
          <a:xfrm>
            <a:off x="2324350" y="271375"/>
            <a:ext cx="5677320" cy="523220"/>
          </a:xfrm>
          <a:prstGeom prst="rect">
            <a:avLst/>
          </a:prstGeom>
          <a:noFill/>
        </p:spPr>
        <p:txBody>
          <a:bodyPr wrap="square" rtlCol="0">
            <a:spAutoFit/>
          </a:bodyPr>
          <a:lstStyle/>
          <a:p>
            <a:pPr algn="ctr"/>
            <a:r>
              <a:rPr lang="en-US" sz="2800" dirty="0">
                <a:solidFill>
                  <a:srgbClr val="002060"/>
                </a:solidFill>
                <a:latin typeface="Calibri Light" panose="020F0302020204030204" pitchFamily="34" charset="0"/>
                <a:cs typeface="Calibri Light" panose="020F0302020204030204" pitchFamily="34" charset="0"/>
              </a:rPr>
              <a:t>Reminders and Tips</a:t>
            </a:r>
          </a:p>
        </p:txBody>
      </p:sp>
    </p:spTree>
    <p:extLst>
      <p:ext uri="{BB962C8B-B14F-4D97-AF65-F5344CB8AC3E}">
        <p14:creationId xmlns:p14="http://schemas.microsoft.com/office/powerpoint/2010/main" val="2939428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B80FE-107F-4D62-AD1D-5B7805909EBF}"/>
              </a:ext>
            </a:extLst>
          </p:cNvPr>
          <p:cNvSpPr>
            <a:spLocks noGrp="1"/>
          </p:cNvSpPr>
          <p:nvPr>
            <p:ph type="title"/>
          </p:nvPr>
        </p:nvSpPr>
        <p:spPr>
          <a:xfrm>
            <a:off x="457200" y="205978"/>
            <a:ext cx="8229600" cy="523220"/>
          </a:xfrm>
          <a:noFill/>
        </p:spPr>
        <p:txBody>
          <a:bodyPr wrap="square" rtlCol="0">
            <a:spAutoFit/>
          </a:bodyPr>
          <a:lstStyle/>
          <a:p>
            <a:pPr fontAlgn="base">
              <a:spcAft>
                <a:spcPct val="0"/>
              </a:spcAft>
            </a:pPr>
            <a:r>
              <a:rPr lang="en-US" sz="2800" dirty="0">
                <a:solidFill>
                  <a:srgbClr val="002060"/>
                </a:solidFill>
                <a:ea typeface="ＭＳ Ｐゴシック" pitchFamily="-108" charset="-128"/>
              </a:rPr>
              <a:t>What’s Next?</a:t>
            </a:r>
          </a:p>
        </p:txBody>
      </p:sp>
      <p:sp>
        <p:nvSpPr>
          <p:cNvPr id="5" name="Content Placeholder 4">
            <a:extLst>
              <a:ext uri="{FF2B5EF4-FFF2-40B4-BE49-F238E27FC236}">
                <a16:creationId xmlns:a16="http://schemas.microsoft.com/office/drawing/2014/main" id="{2B8D652F-8729-484F-BCA2-5D894DD25743}"/>
              </a:ext>
            </a:extLst>
          </p:cNvPr>
          <p:cNvSpPr>
            <a:spLocks noGrp="1"/>
          </p:cNvSpPr>
          <p:nvPr>
            <p:ph idx="1"/>
          </p:nvPr>
        </p:nvSpPr>
        <p:spPr>
          <a:xfrm>
            <a:off x="259080" y="1074791"/>
            <a:ext cx="8625840" cy="3882072"/>
          </a:xfrm>
        </p:spPr>
        <p:txBody>
          <a:bodyPr lIns="91440" tIns="45720" rIns="91440" bIns="45720" anchor="t"/>
          <a:lstStyle/>
          <a:p>
            <a:pPr>
              <a:buFont typeface="Wingdings" panose="05000000000000000000" pitchFamily="2" charset="2"/>
              <a:buChar char="§"/>
            </a:pPr>
            <a:r>
              <a:rPr lang="en-US" sz="2400" i="1" dirty="0">
                <a:solidFill>
                  <a:schemeClr val="tx2"/>
                </a:solidFill>
              </a:rPr>
              <a:t>Semi-annual questionnaires: Distributed only during the period of performance of your grant.</a:t>
            </a:r>
          </a:p>
          <a:p>
            <a:pPr>
              <a:buFont typeface="Wingdings" panose="05000000000000000000" pitchFamily="2" charset="2"/>
              <a:buChar char="§"/>
            </a:pPr>
            <a:r>
              <a:rPr lang="en-US" sz="2400" i="1" dirty="0">
                <a:solidFill>
                  <a:schemeClr val="tx2"/>
                </a:solidFill>
              </a:rPr>
              <a:t>Annual questionnaires: Distributed for five years since the start of the grant.</a:t>
            </a:r>
          </a:p>
          <a:p>
            <a:pPr>
              <a:buFont typeface="Wingdings" panose="05000000000000000000" pitchFamily="2" charset="2"/>
              <a:buChar char="§"/>
            </a:pPr>
            <a:r>
              <a:rPr lang="en-US" sz="2400" i="1" dirty="0">
                <a:solidFill>
                  <a:schemeClr val="tx2"/>
                </a:solidFill>
              </a:rPr>
              <a:t>Your EDR will let you know when the questionnaires are scheduled for distribution.</a:t>
            </a:r>
          </a:p>
          <a:p>
            <a:pPr>
              <a:buFont typeface="Wingdings" panose="05000000000000000000" pitchFamily="2" charset="2"/>
              <a:buChar char="§"/>
            </a:pPr>
            <a:r>
              <a:rPr lang="en-US" sz="2400" i="1" dirty="0">
                <a:solidFill>
                  <a:schemeClr val="tx2"/>
                </a:solidFill>
              </a:rPr>
              <a:t>RLF grantees with multiple awards will receive separate emails/links to complete their questionnaires. You will be reporting on one award per questionnaire.</a:t>
            </a:r>
          </a:p>
          <a:p>
            <a:pPr>
              <a:buFont typeface="Wingdings" panose="05000000000000000000" pitchFamily="2" charset="2"/>
              <a:buChar char="§"/>
            </a:pPr>
            <a:endParaRPr lang="en-US" sz="2400" i="1" dirty="0">
              <a:solidFill>
                <a:schemeClr val="tx2"/>
              </a:solidFill>
            </a:endParaRPr>
          </a:p>
        </p:txBody>
      </p:sp>
    </p:spTree>
    <p:extLst>
      <p:ext uri="{BB962C8B-B14F-4D97-AF65-F5344CB8AC3E}">
        <p14:creationId xmlns:p14="http://schemas.microsoft.com/office/powerpoint/2010/main" val="410339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B80FE-107F-4D62-AD1D-5B7805909EBF}"/>
              </a:ext>
            </a:extLst>
          </p:cNvPr>
          <p:cNvSpPr>
            <a:spLocks noGrp="1"/>
          </p:cNvSpPr>
          <p:nvPr>
            <p:ph type="title"/>
          </p:nvPr>
        </p:nvSpPr>
        <p:spPr>
          <a:noFill/>
        </p:spPr>
        <p:txBody>
          <a:bodyPr wrap="square" rtlCol="0">
            <a:spAutoFit/>
          </a:bodyPr>
          <a:lstStyle/>
          <a:p>
            <a:pPr fontAlgn="base">
              <a:spcAft>
                <a:spcPct val="0"/>
              </a:spcAft>
            </a:pPr>
            <a:r>
              <a:rPr lang="en-US" sz="2800" dirty="0">
                <a:solidFill>
                  <a:srgbClr val="002060"/>
                </a:solidFill>
                <a:ea typeface="ＭＳ Ｐゴシック" pitchFamily="-108" charset="-128"/>
              </a:rPr>
              <a:t>Resources</a:t>
            </a:r>
          </a:p>
        </p:txBody>
      </p:sp>
      <p:sp>
        <p:nvSpPr>
          <p:cNvPr id="5" name="Content Placeholder 4">
            <a:extLst>
              <a:ext uri="{FF2B5EF4-FFF2-40B4-BE49-F238E27FC236}">
                <a16:creationId xmlns:a16="http://schemas.microsoft.com/office/drawing/2014/main" id="{2B8D652F-8729-484F-BCA2-5D894DD25743}"/>
              </a:ext>
            </a:extLst>
          </p:cNvPr>
          <p:cNvSpPr>
            <a:spLocks noGrp="1"/>
          </p:cNvSpPr>
          <p:nvPr>
            <p:ph idx="1"/>
          </p:nvPr>
        </p:nvSpPr>
        <p:spPr>
          <a:xfrm>
            <a:off x="259080" y="1074791"/>
            <a:ext cx="8625840" cy="3882072"/>
          </a:xfrm>
        </p:spPr>
        <p:txBody>
          <a:bodyPr lIns="91440" tIns="45720" rIns="91440" bIns="45720" anchor="t"/>
          <a:lstStyle/>
          <a:p>
            <a:pPr marL="0" indent="0">
              <a:buNone/>
            </a:pPr>
            <a:endParaRPr lang="en-US" sz="900" dirty="0">
              <a:solidFill>
                <a:schemeClr val="bg2">
                  <a:lumMod val="25000"/>
                </a:schemeClr>
              </a:solidFill>
              <a:latin typeface="Calibri Light" panose="020F0302020204030204" pitchFamily="34" charset="0"/>
              <a:cs typeface="Calibri Light" panose="020F0302020204030204" pitchFamily="34" charset="0"/>
            </a:endParaRPr>
          </a:p>
          <a:p>
            <a:pPr>
              <a:lnSpc>
                <a:spcPct val="150000"/>
              </a:lnSpc>
              <a:spcBef>
                <a:spcPts val="0"/>
              </a:spcBef>
              <a:buFont typeface="Wingdings" panose="05000000000000000000" pitchFamily="2" charset="2"/>
              <a:buChar char="§"/>
            </a:pPr>
            <a:r>
              <a:rPr lang="en-US" sz="2000" dirty="0">
                <a:solidFill>
                  <a:schemeClr val="bg2">
                    <a:lumMod val="25000"/>
                  </a:schemeClr>
                </a:solidFill>
                <a:latin typeface="Calibri Light"/>
                <a:cs typeface="Calibri Light"/>
              </a:rPr>
              <a:t>Visit </a:t>
            </a:r>
            <a:r>
              <a:rPr lang="en-US" sz="2000" dirty="0">
                <a:solidFill>
                  <a:schemeClr val="bg2">
                    <a:lumMod val="25000"/>
                  </a:schemeClr>
                </a:solidFill>
                <a:latin typeface="Calibri Light"/>
                <a:cs typeface="Calibri Light"/>
                <a:hlinkClick r:id="rId2">
                  <a:extLst>
                    <a:ext uri="{A12FA001-AC4F-418D-AE19-62706E023703}">
                      <ahyp:hlinkClr xmlns:ahyp="http://schemas.microsoft.com/office/drawing/2018/hyperlinkcolor" val="tx"/>
                    </a:ext>
                  </a:extLst>
                </a:hlinkClick>
              </a:rPr>
              <a:t>www.eda.gov/performance/gpra</a:t>
            </a:r>
            <a:r>
              <a:rPr lang="en-US" sz="2000" dirty="0">
                <a:solidFill>
                  <a:schemeClr val="bg2">
                    <a:lumMod val="25000"/>
                  </a:schemeClr>
                </a:solidFill>
                <a:latin typeface="Calibri Light"/>
                <a:cs typeface="Calibri Light"/>
              </a:rPr>
              <a:t> for demos on how to complete your questionnaire and other useful information on the new GPRA metrics</a:t>
            </a:r>
            <a:endParaRPr lang="en-US" sz="2000" dirty="0">
              <a:solidFill>
                <a:schemeClr val="bg2">
                  <a:lumMod val="25000"/>
                </a:schemeClr>
              </a:solidFill>
            </a:endParaRPr>
          </a:p>
          <a:p>
            <a:pPr>
              <a:lnSpc>
                <a:spcPct val="150000"/>
              </a:lnSpc>
              <a:spcBef>
                <a:spcPts val="0"/>
              </a:spcBef>
              <a:buFont typeface="Wingdings" panose="05000000000000000000" pitchFamily="2" charset="2"/>
              <a:buChar char="§"/>
            </a:pPr>
            <a:r>
              <a:rPr lang="en-US" sz="2000" dirty="0">
                <a:solidFill>
                  <a:schemeClr val="bg2">
                    <a:lumMod val="25000"/>
                  </a:schemeClr>
                </a:solidFill>
                <a:latin typeface="Calibri Light"/>
                <a:cs typeface="Calibri Light"/>
              </a:rPr>
              <a:t>Visit our FAQ page for Grantees </a:t>
            </a:r>
            <a:r>
              <a:rPr lang="en-US" sz="2000" dirty="0">
                <a:latin typeface="Calibri Light"/>
                <a:cs typeface="Calibri Light"/>
                <a:hlinkClick r:id="rId3"/>
              </a:rPr>
              <a:t>https://www.eda.gov/performance/gpra/faqs/</a:t>
            </a:r>
            <a:r>
              <a:rPr lang="en-US" sz="2000" dirty="0">
                <a:solidFill>
                  <a:schemeClr val="bg2">
                    <a:lumMod val="25000"/>
                  </a:schemeClr>
                </a:solidFill>
                <a:latin typeface="Calibri Light"/>
                <a:cs typeface="Calibri Light"/>
              </a:rPr>
              <a:t> for questions on Qualtrics and other general questions</a:t>
            </a:r>
            <a:endParaRPr lang="en-US" sz="2000" dirty="0">
              <a:solidFill>
                <a:schemeClr val="bg2">
                  <a:lumMod val="25000"/>
                </a:schemeClr>
              </a:solidFill>
            </a:endParaRPr>
          </a:p>
          <a:p>
            <a:pPr>
              <a:lnSpc>
                <a:spcPct val="150000"/>
              </a:lnSpc>
              <a:spcBef>
                <a:spcPts val="0"/>
              </a:spcBef>
              <a:buFont typeface="Wingdings" panose="05000000000000000000" pitchFamily="2" charset="2"/>
              <a:buChar char="§"/>
            </a:pPr>
            <a:r>
              <a:rPr lang="en-US" sz="2000" dirty="0">
                <a:solidFill>
                  <a:schemeClr val="bg2">
                    <a:lumMod val="25000"/>
                  </a:schemeClr>
                </a:solidFill>
                <a:latin typeface="Calibri Light"/>
                <a:cs typeface="Calibri Light"/>
              </a:rPr>
              <a:t>E-mail </a:t>
            </a:r>
            <a:r>
              <a:rPr lang="en-US" sz="2000" dirty="0">
                <a:solidFill>
                  <a:schemeClr val="bg2">
                    <a:lumMod val="25000"/>
                  </a:schemeClr>
                </a:solidFill>
                <a:latin typeface="Calibri Light"/>
                <a:cs typeface="Calibri Light"/>
                <a:hlinkClick r:id="rId4">
                  <a:extLst>
                    <a:ext uri="{A12FA001-AC4F-418D-AE19-62706E023703}">
                      <ahyp:hlinkClr xmlns:ahyp="http://schemas.microsoft.com/office/drawing/2018/hyperlinkcolor" val="tx"/>
                    </a:ext>
                  </a:extLst>
                </a:hlinkClick>
              </a:rPr>
              <a:t>Programevaluation@eda.gov</a:t>
            </a:r>
            <a:r>
              <a:rPr lang="en-US" sz="2000" dirty="0">
                <a:solidFill>
                  <a:schemeClr val="bg2">
                    <a:lumMod val="25000"/>
                  </a:schemeClr>
                </a:solidFill>
                <a:latin typeface="Calibri Light"/>
                <a:cs typeface="Calibri Light"/>
              </a:rPr>
              <a:t> with any further questions!</a:t>
            </a:r>
          </a:p>
          <a:p>
            <a:pPr marL="0" indent="0">
              <a:lnSpc>
                <a:spcPct val="150000"/>
              </a:lnSpc>
              <a:spcBef>
                <a:spcPts val="0"/>
              </a:spcBef>
              <a:buNone/>
            </a:pPr>
            <a:endParaRPr lang="en-US" dirty="0"/>
          </a:p>
        </p:txBody>
      </p:sp>
    </p:spTree>
    <p:extLst>
      <p:ext uri="{BB962C8B-B14F-4D97-AF65-F5344CB8AC3E}">
        <p14:creationId xmlns:p14="http://schemas.microsoft.com/office/powerpoint/2010/main" val="410000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1854708" y="3518201"/>
            <a:ext cx="5434582" cy="569387"/>
          </a:xfrm>
          <a:prstGeom prst="rect">
            <a:avLst/>
          </a:prstGeom>
          <a:solidFill>
            <a:srgbClr val="C4BD97"/>
          </a:solidFill>
          <a:ln w="9525">
            <a:noFill/>
            <a:miter lim="800000"/>
            <a:headEnd/>
            <a:tailEnd/>
          </a:ln>
          <a:effectLst>
            <a:outerShdw blurRad="63500" dist="20000" dir="5400000" rotWithShape="0">
              <a:srgbClr val="000000">
                <a:alpha val="37999"/>
              </a:srgbClr>
            </a:outerShdw>
          </a:effectLst>
        </p:spPr>
        <p:txBody>
          <a:bodyPr wrap="square" tIns="68580" bIns="68580" anchor="ctr">
            <a:spAutoFit/>
          </a:bodyPr>
          <a:lstStyle/>
          <a:p>
            <a:pPr algn="ctr">
              <a:spcAft>
                <a:spcPts val="450"/>
              </a:spcAft>
              <a:defRPr/>
            </a:pPr>
            <a:r>
              <a:rPr lang="en-US" sz="2800" b="1" spc="105" dirty="0">
                <a:solidFill>
                  <a:schemeClr val="bg1"/>
                </a:solidFill>
                <a:latin typeface="+mj-lt"/>
                <a:ea typeface="ＭＳ Ｐゴシック" pitchFamily="-109" charset="-128"/>
                <a:cs typeface="ＭＳ Ｐゴシック" pitchFamily="-109" charset="-128"/>
              </a:rPr>
              <a:t>Thank You! </a:t>
            </a:r>
          </a:p>
        </p:txBody>
      </p:sp>
      <p:pic>
        <p:nvPicPr>
          <p:cNvPr id="14" name="Picture 13" descr="EDA_Seal_Logo.png"/>
          <p:cNvPicPr>
            <a:picLocks noChangeAspect="1"/>
          </p:cNvPicPr>
          <p:nvPr/>
        </p:nvPicPr>
        <p:blipFill>
          <a:blip r:embed="rId3"/>
          <a:srcRect/>
          <a:stretch>
            <a:fillRect/>
          </a:stretch>
        </p:blipFill>
        <p:spPr bwMode="auto">
          <a:xfrm>
            <a:off x="3626048" y="1393065"/>
            <a:ext cx="1891903" cy="1893094"/>
          </a:xfrm>
          <a:prstGeom prst="rect">
            <a:avLst/>
          </a:prstGeom>
          <a:noFill/>
          <a:ln w="9525">
            <a:noFill/>
            <a:miter lim="800000"/>
            <a:headEnd/>
            <a:tailEnd/>
          </a:ln>
        </p:spPr>
      </p:pic>
    </p:spTree>
    <p:extLst>
      <p:ext uri="{BB962C8B-B14F-4D97-AF65-F5344CB8AC3E}">
        <p14:creationId xmlns:p14="http://schemas.microsoft.com/office/powerpoint/2010/main" val="3702917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112CA32-72F3-432C-8DE2-271FE5D06137}"/>
              </a:ext>
            </a:extLst>
          </p:cNvPr>
          <p:cNvSpPr>
            <a:spLocks noGrp="1"/>
          </p:cNvSpPr>
          <p:nvPr>
            <p:ph idx="1"/>
          </p:nvPr>
        </p:nvSpPr>
        <p:spPr>
          <a:xfrm>
            <a:off x="1026160" y="1271271"/>
            <a:ext cx="7904480" cy="3394472"/>
          </a:xfrm>
        </p:spPr>
        <p:txBody>
          <a:bodyPr/>
          <a:lstStyle/>
          <a:p>
            <a:pPr marL="0" indent="0">
              <a:buNone/>
            </a:pPr>
            <a:r>
              <a:rPr lang="en-US" sz="2400" dirty="0">
                <a:solidFill>
                  <a:schemeClr val="bg2">
                    <a:lumMod val="25000"/>
                  </a:schemeClr>
                </a:solidFill>
              </a:rPr>
              <a:t>Performance measurement at EDA </a:t>
            </a:r>
          </a:p>
          <a:p>
            <a:pPr marL="0" indent="0">
              <a:buNone/>
            </a:pPr>
            <a:endParaRPr lang="en-US" sz="1800" dirty="0">
              <a:solidFill>
                <a:schemeClr val="bg2">
                  <a:lumMod val="25000"/>
                </a:schemeClr>
              </a:solidFill>
            </a:endParaRPr>
          </a:p>
          <a:p>
            <a:pPr marL="0" indent="0">
              <a:buNone/>
            </a:pPr>
            <a:r>
              <a:rPr lang="en-US" sz="2400" dirty="0">
                <a:solidFill>
                  <a:schemeClr val="bg2">
                    <a:lumMod val="25000"/>
                  </a:schemeClr>
                </a:solidFill>
              </a:rPr>
              <a:t>“Old” vs. “New” Performance Data Collection for Non-infrastructure programs</a:t>
            </a:r>
          </a:p>
          <a:p>
            <a:pPr marL="0" indent="0">
              <a:buNone/>
            </a:pPr>
            <a:endParaRPr lang="en-US" sz="900" dirty="0">
              <a:solidFill>
                <a:schemeClr val="bg2">
                  <a:lumMod val="25000"/>
                </a:schemeClr>
              </a:solidFill>
            </a:endParaRPr>
          </a:p>
          <a:p>
            <a:pPr marL="0" lvl="0" indent="0">
              <a:buNone/>
            </a:pPr>
            <a:r>
              <a:rPr lang="en-US" sz="2400" dirty="0">
                <a:solidFill>
                  <a:schemeClr val="bg2">
                    <a:lumMod val="25000"/>
                  </a:schemeClr>
                </a:solidFill>
              </a:rPr>
              <a:t>New Metrics and Data Collection for Non-infrastructure portfolio </a:t>
            </a:r>
            <a:r>
              <a:rPr lang="en-US" sz="2400" dirty="0" err="1">
                <a:solidFill>
                  <a:schemeClr val="bg2">
                    <a:lumMod val="25000"/>
                  </a:schemeClr>
                </a:solidFill>
              </a:rPr>
              <a:t>a.k.a</a:t>
            </a:r>
            <a:r>
              <a:rPr lang="en-US" sz="2400" dirty="0">
                <a:solidFill>
                  <a:schemeClr val="bg2">
                    <a:lumMod val="25000"/>
                  </a:schemeClr>
                </a:solidFill>
              </a:rPr>
              <a:t> “the new GPRA for non-infrastructure portfolio”</a:t>
            </a:r>
          </a:p>
          <a:p>
            <a:pPr marL="0" lvl="0" indent="0">
              <a:buNone/>
            </a:pPr>
            <a:endParaRPr lang="en-US" sz="2400" dirty="0">
              <a:solidFill>
                <a:schemeClr val="bg2">
                  <a:lumMod val="25000"/>
                </a:schemeClr>
              </a:solidFill>
            </a:endParaRPr>
          </a:p>
          <a:p>
            <a:pPr marL="0" lvl="0" indent="0">
              <a:buNone/>
            </a:pPr>
            <a:r>
              <a:rPr lang="en-US" sz="2400" dirty="0">
                <a:solidFill>
                  <a:schemeClr val="bg2">
                    <a:lumMod val="25000"/>
                  </a:schemeClr>
                </a:solidFill>
              </a:rPr>
              <a:t>What’s next?!</a:t>
            </a:r>
          </a:p>
        </p:txBody>
      </p:sp>
      <p:pic>
        <p:nvPicPr>
          <p:cNvPr id="16" name="Graphic 15" descr="Bar graph with upward trend">
            <a:extLst>
              <a:ext uri="{FF2B5EF4-FFF2-40B4-BE49-F238E27FC236}">
                <a16:creationId xmlns:a16="http://schemas.microsoft.com/office/drawing/2014/main" id="{43613092-192C-4BFC-ABF3-55DB23F963BF}"/>
              </a:ext>
            </a:extLst>
          </p:cNvPr>
          <p:cNvPicPr>
            <a:picLocks noChangeAspect="1"/>
          </p:cNvPicPr>
          <p:nvPr/>
        </p:nvPicPr>
        <p:blipFill>
          <a:blip r:embed="rId2">
            <a:duotone>
              <a:schemeClr val="accent5">
                <a:shade val="45000"/>
                <a:satMod val="135000"/>
              </a:schemeClr>
              <a:prstClr val="white"/>
            </a:duotone>
            <a:extLst>
              <a:ext uri="{96DAC541-7B7A-43D3-8B79-37D633B846F1}">
                <asvg:svgBlip xmlns:asvg="http://schemas.microsoft.com/office/drawing/2016/SVG/main" r:embed="rId3"/>
              </a:ext>
            </a:extLst>
          </a:blip>
          <a:stretch>
            <a:fillRect/>
          </a:stretch>
        </p:blipFill>
        <p:spPr>
          <a:xfrm>
            <a:off x="370392" y="1271271"/>
            <a:ext cx="548640" cy="548640"/>
          </a:xfrm>
          <a:prstGeom prst="rect">
            <a:avLst/>
          </a:prstGeom>
          <a:effectLst>
            <a:outerShdw blurRad="50800" dist="38100" dir="2700000" algn="tl" rotWithShape="0">
              <a:prstClr val="black">
                <a:alpha val="40000"/>
              </a:prstClr>
            </a:outerShdw>
          </a:effectLst>
        </p:spPr>
      </p:pic>
      <p:pic>
        <p:nvPicPr>
          <p:cNvPr id="18" name="Graphic 17" descr="Hourglass">
            <a:extLst>
              <a:ext uri="{FF2B5EF4-FFF2-40B4-BE49-F238E27FC236}">
                <a16:creationId xmlns:a16="http://schemas.microsoft.com/office/drawing/2014/main" id="{58BF7184-4C18-4C25-98E6-BBD28CF4940F}"/>
              </a:ext>
            </a:extLst>
          </p:cNvPr>
          <p:cNvPicPr>
            <a:picLocks noChangeAspect="1"/>
          </p:cNvPicPr>
          <p:nvPr/>
        </p:nvPicPr>
        <p:blipFill>
          <a:blip r:embed="rId4">
            <a:duotone>
              <a:schemeClr val="accent5">
                <a:shade val="45000"/>
                <a:satMod val="135000"/>
              </a:schemeClr>
              <a:prstClr val="white"/>
            </a:duotone>
            <a:extLst>
              <a:ext uri="{96DAC541-7B7A-43D3-8B79-37D633B846F1}">
                <asvg:svgBlip xmlns:asvg="http://schemas.microsoft.com/office/drawing/2016/SVG/main" r:embed="rId5"/>
              </a:ext>
            </a:extLst>
          </a:blip>
          <a:stretch>
            <a:fillRect/>
          </a:stretch>
        </p:blipFill>
        <p:spPr>
          <a:xfrm>
            <a:off x="395792" y="2131847"/>
            <a:ext cx="548640" cy="548640"/>
          </a:xfrm>
          <a:prstGeom prst="rect">
            <a:avLst/>
          </a:prstGeom>
          <a:effectLst>
            <a:outerShdw blurRad="50800" dist="38100" dir="2700000" algn="tl" rotWithShape="0">
              <a:prstClr val="black">
                <a:alpha val="40000"/>
              </a:prstClr>
            </a:outerShdw>
          </a:effectLst>
        </p:spPr>
      </p:pic>
      <p:pic>
        <p:nvPicPr>
          <p:cNvPr id="20" name="Graphic 19" descr="Research">
            <a:extLst>
              <a:ext uri="{FF2B5EF4-FFF2-40B4-BE49-F238E27FC236}">
                <a16:creationId xmlns:a16="http://schemas.microsoft.com/office/drawing/2014/main" id="{00BB835A-ADC2-4CA1-845F-2FA7B7605658}"/>
              </a:ext>
            </a:extLst>
          </p:cNvPr>
          <p:cNvPicPr>
            <a:picLocks noChangeAspect="1"/>
          </p:cNvPicPr>
          <p:nvPr/>
        </p:nvPicPr>
        <p:blipFill>
          <a:blip r:embed="rId6">
            <a:duotone>
              <a:schemeClr val="accent5">
                <a:shade val="45000"/>
                <a:satMod val="135000"/>
              </a:schemeClr>
              <a:prstClr val="white"/>
            </a:duotone>
            <a:extLst>
              <a:ext uri="{96DAC541-7B7A-43D3-8B79-37D633B846F1}">
                <asvg:svgBlip xmlns:asvg="http://schemas.microsoft.com/office/drawing/2016/SVG/main" r:embed="rId7"/>
              </a:ext>
            </a:extLst>
          </a:blip>
          <a:stretch>
            <a:fillRect/>
          </a:stretch>
        </p:blipFill>
        <p:spPr>
          <a:xfrm>
            <a:off x="395792" y="3139412"/>
            <a:ext cx="548640" cy="548640"/>
          </a:xfrm>
          <a:prstGeom prst="rect">
            <a:avLst/>
          </a:prstGeom>
          <a:effectLst>
            <a:outerShdw blurRad="50800" dist="38100" dir="2700000" algn="tl" rotWithShape="0">
              <a:prstClr val="black">
                <a:alpha val="40000"/>
              </a:prstClr>
            </a:outerShdw>
          </a:effectLst>
        </p:spPr>
      </p:pic>
      <p:pic>
        <p:nvPicPr>
          <p:cNvPr id="22" name="Graphic 21" descr="Gears">
            <a:extLst>
              <a:ext uri="{FF2B5EF4-FFF2-40B4-BE49-F238E27FC236}">
                <a16:creationId xmlns:a16="http://schemas.microsoft.com/office/drawing/2014/main" id="{D2C843FB-6288-4277-A9D0-A52A44F72BEF}"/>
              </a:ext>
            </a:extLst>
          </p:cNvPr>
          <p:cNvPicPr>
            <a:picLocks noChangeAspect="1"/>
          </p:cNvPicPr>
          <p:nvPr/>
        </p:nvPicPr>
        <p:blipFill>
          <a:blip r:embed="rId8">
            <a:duotone>
              <a:schemeClr val="accent5">
                <a:shade val="45000"/>
                <a:satMod val="135000"/>
              </a:schemeClr>
              <a:prstClr val="white"/>
            </a:duotone>
            <a:extLst>
              <a:ext uri="{96DAC541-7B7A-43D3-8B79-37D633B846F1}">
                <asvg:svgBlip xmlns:asvg="http://schemas.microsoft.com/office/drawing/2016/SVG/main" r:embed="rId9"/>
              </a:ext>
            </a:extLst>
          </a:blip>
          <a:stretch>
            <a:fillRect/>
          </a:stretch>
        </p:blipFill>
        <p:spPr>
          <a:xfrm>
            <a:off x="405952" y="4146977"/>
            <a:ext cx="548640" cy="5486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326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0663D-A0C7-4535-857F-554A0BCDD3C9}"/>
              </a:ext>
            </a:extLst>
          </p:cNvPr>
          <p:cNvSpPr/>
          <p:nvPr/>
        </p:nvSpPr>
        <p:spPr>
          <a:xfrm>
            <a:off x="426721" y="1149531"/>
            <a:ext cx="8270240" cy="3785652"/>
          </a:xfrm>
          <a:prstGeom prst="rect">
            <a:avLst/>
          </a:prstGeom>
        </p:spPr>
        <p:txBody>
          <a:bodyPr wrap="square">
            <a:spAutoFit/>
          </a:bodyPr>
          <a:lstStyle/>
          <a:p>
            <a:r>
              <a:rPr lang="en-US" dirty="0">
                <a:solidFill>
                  <a:schemeClr val="bg2">
                    <a:lumMod val="25000"/>
                  </a:schemeClr>
                </a:solidFill>
                <a:latin typeface="Calibri Light" panose="020F0302020204030204" pitchFamily="34" charset="0"/>
                <a:cs typeface="Calibri Light" panose="020F0302020204030204" pitchFamily="34" charset="0"/>
              </a:rPr>
              <a:t>EDA collects and reports on performance measures in compliance with </a:t>
            </a:r>
            <a:r>
              <a:rPr lang="en-US" b="1" dirty="0">
                <a:solidFill>
                  <a:srgbClr val="2F7CBB"/>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Government Performance and Results Act of 1993</a:t>
            </a:r>
            <a:r>
              <a:rPr lang="en-US" dirty="0">
                <a:solidFill>
                  <a:schemeClr val="bg2">
                    <a:lumMod val="25000"/>
                  </a:schemeClr>
                </a:solidFill>
                <a:latin typeface="Calibri Light" panose="020F0302020204030204" pitchFamily="34" charset="0"/>
                <a:cs typeface="Calibri Light" panose="020F0302020204030204" pitchFamily="34" charset="0"/>
              </a:rPr>
              <a:t> that, as amended by the GPRA Modernization Act of 2010, establishes requirements for all agencies to collect, analyze and report on their performance.</a:t>
            </a:r>
          </a:p>
          <a:p>
            <a:endParaRPr lang="en-US" dirty="0">
              <a:solidFill>
                <a:schemeClr val="bg2">
                  <a:lumMod val="25000"/>
                </a:schemeClr>
              </a:solidFill>
              <a:latin typeface="Calibri Light" panose="020F0302020204030204" pitchFamily="34" charset="0"/>
              <a:cs typeface="Calibri Light" panose="020F0302020204030204" pitchFamily="34" charset="0"/>
            </a:endParaRPr>
          </a:p>
          <a:p>
            <a:r>
              <a:rPr lang="en-US" sz="1600" b="1" u="sng" dirty="0">
                <a:solidFill>
                  <a:schemeClr val="bg2">
                    <a:lumMod val="25000"/>
                  </a:schemeClr>
                </a:solidFill>
                <a:latin typeface="Calibri Light" panose="020F0302020204030204" pitchFamily="34" charset="0"/>
                <a:cs typeface="Calibri Light" panose="020F0302020204030204" pitchFamily="34" charset="0"/>
              </a:rPr>
              <a:t>EDA Performance Goal 1</a:t>
            </a:r>
            <a:r>
              <a:rPr lang="en-US" sz="1600" b="1" dirty="0">
                <a:solidFill>
                  <a:schemeClr val="bg2">
                    <a:lumMod val="25000"/>
                  </a:schemeClr>
                </a:solidFill>
                <a:latin typeface="Calibri Light" panose="020F0302020204030204" pitchFamily="34" charset="0"/>
                <a:cs typeface="Calibri Light" panose="020F0302020204030204" pitchFamily="34" charset="0"/>
              </a:rPr>
              <a:t>: Infrastructure</a:t>
            </a:r>
            <a:r>
              <a:rPr lang="en-US" sz="1600" dirty="0">
                <a:solidFill>
                  <a:schemeClr val="bg2">
                    <a:lumMod val="25000"/>
                  </a:schemeClr>
                </a:solidFill>
                <a:latin typeface="Calibri Light" panose="020F0302020204030204" pitchFamily="34" charset="0"/>
                <a:cs typeface="Calibri Light" panose="020F0302020204030204" pitchFamily="34" charset="0"/>
              </a:rPr>
              <a:t> investments that promote private enterprise and job creation in economically distressed communities and regions.  (Public Works, Economic Adjustment Assistance (Construction &amp; Revolving Loan Funds</a:t>
            </a:r>
            <a:r>
              <a:rPr lang="en-US" sz="1600" b="1" dirty="0">
                <a:solidFill>
                  <a:srgbClr val="E658E9"/>
                </a:solidFill>
                <a:latin typeface="Calibri Light" panose="020F0302020204030204" pitchFamily="34" charset="0"/>
                <a:cs typeface="Calibri Light" panose="020F0302020204030204" pitchFamily="34" charset="0"/>
              </a:rPr>
              <a:t>*</a:t>
            </a:r>
            <a:r>
              <a:rPr lang="en-US" sz="1600" dirty="0">
                <a:solidFill>
                  <a:schemeClr val="bg2">
                    <a:lumMod val="25000"/>
                  </a:schemeClr>
                </a:solidFill>
                <a:latin typeface="Calibri Light" panose="020F0302020204030204" pitchFamily="34" charset="0"/>
                <a:cs typeface="Calibri Light" panose="020F0302020204030204" pitchFamily="34" charset="0"/>
              </a:rPr>
              <a:t>)</a:t>
            </a:r>
            <a:br>
              <a:rPr lang="en-US" sz="1600" dirty="0">
                <a:solidFill>
                  <a:schemeClr val="bg2">
                    <a:lumMod val="25000"/>
                  </a:schemeClr>
                </a:solidFill>
                <a:latin typeface="Calibri Light" panose="020F0302020204030204" pitchFamily="34" charset="0"/>
                <a:cs typeface="Calibri Light" panose="020F0302020204030204" pitchFamily="34" charset="0"/>
              </a:rPr>
            </a:br>
            <a:r>
              <a:rPr lang="en-US" sz="1600" dirty="0">
                <a:solidFill>
                  <a:schemeClr val="bg2">
                    <a:lumMod val="25000"/>
                  </a:schemeClr>
                </a:solidFill>
                <a:latin typeface="Calibri Light" panose="020F0302020204030204" pitchFamily="34" charset="0"/>
                <a:cs typeface="Calibri Light" panose="020F0302020204030204" pitchFamily="34" charset="0"/>
              </a:rPr>
              <a:t>				</a:t>
            </a:r>
          </a:p>
          <a:p>
            <a:r>
              <a:rPr lang="en-US" sz="1600" b="1" u="sng" dirty="0">
                <a:solidFill>
                  <a:schemeClr val="bg2">
                    <a:lumMod val="25000"/>
                  </a:schemeClr>
                </a:solidFill>
                <a:latin typeface="Calibri Light" panose="020F0302020204030204" pitchFamily="34" charset="0"/>
                <a:cs typeface="Calibri Light" panose="020F0302020204030204" pitchFamily="34" charset="0"/>
              </a:rPr>
              <a:t>EDA Performance Goal 2</a:t>
            </a:r>
            <a:r>
              <a:rPr lang="en-US" sz="1600" b="1" dirty="0">
                <a:solidFill>
                  <a:schemeClr val="bg2">
                    <a:lumMod val="25000"/>
                  </a:schemeClr>
                </a:solidFill>
                <a:latin typeface="Calibri Light" panose="020F0302020204030204" pitchFamily="34" charset="0"/>
                <a:cs typeface="Calibri Light" panose="020F0302020204030204" pitchFamily="34" charset="0"/>
              </a:rPr>
              <a:t>: Non-infrastructure </a:t>
            </a:r>
            <a:r>
              <a:rPr lang="en-US" sz="1600" dirty="0">
                <a:solidFill>
                  <a:schemeClr val="bg2">
                    <a:lumMod val="25000"/>
                  </a:schemeClr>
                </a:solidFill>
                <a:latin typeface="Calibri Light" panose="020F0302020204030204" pitchFamily="34" charset="0"/>
                <a:cs typeface="Calibri Light" panose="020F0302020204030204" pitchFamily="34" charset="0"/>
              </a:rPr>
              <a:t>investments that build </a:t>
            </a:r>
            <a:r>
              <a:rPr lang="en-US" sz="1600" b="1" i="1" dirty="0">
                <a:solidFill>
                  <a:schemeClr val="bg2">
                    <a:lumMod val="25000"/>
                  </a:schemeClr>
                </a:solidFill>
                <a:latin typeface="Calibri Light" panose="020F0302020204030204" pitchFamily="34" charset="0"/>
                <a:cs typeface="Calibri Light" panose="020F0302020204030204" pitchFamily="34" charset="0"/>
              </a:rPr>
              <a:t>community capacity to achieve and sustain regional competitiveness and economic growth</a:t>
            </a:r>
            <a:r>
              <a:rPr lang="en-US" sz="1600" b="1" dirty="0">
                <a:solidFill>
                  <a:schemeClr val="bg2">
                    <a:lumMod val="25000"/>
                  </a:schemeClr>
                </a:solidFill>
                <a:latin typeface="Calibri Light" panose="020F0302020204030204" pitchFamily="34" charset="0"/>
                <a:cs typeface="Calibri Light" panose="020F0302020204030204" pitchFamily="34" charset="0"/>
              </a:rPr>
              <a:t>.</a:t>
            </a:r>
          </a:p>
          <a:p>
            <a:endParaRPr lang="en-US" dirty="0">
              <a:solidFill>
                <a:schemeClr val="bg2">
                  <a:lumMod val="25000"/>
                </a:schemeClr>
              </a:solidFill>
              <a:latin typeface="Calibri Light" panose="020F0302020204030204" pitchFamily="34" charset="0"/>
              <a:cs typeface="Calibri Light" panose="020F0302020204030204" pitchFamily="34" charset="0"/>
            </a:endParaRPr>
          </a:p>
          <a:p>
            <a:pPr algn="r"/>
            <a:endParaRPr lang="en-US" dirty="0">
              <a:solidFill>
                <a:srgbClr val="F87DFB"/>
              </a:solidFill>
              <a:latin typeface="Calibri Light" panose="020F0302020204030204" pitchFamily="34" charset="0"/>
              <a:cs typeface="Calibri Light" panose="020F0302020204030204" pitchFamily="34" charset="0"/>
            </a:endParaRPr>
          </a:p>
          <a:p>
            <a:r>
              <a:rPr lang="en-US" dirty="0">
                <a:solidFill>
                  <a:schemeClr val="tx2"/>
                </a:solidFill>
                <a:latin typeface="Calibri Light" panose="020F0302020204030204" pitchFamily="34" charset="0"/>
                <a:cs typeface="Calibri Light" panose="020F0302020204030204" pitchFamily="34" charset="0"/>
              </a:rPr>
              <a:t>								</a:t>
            </a:r>
          </a:p>
        </p:txBody>
      </p:sp>
      <p:sp>
        <p:nvSpPr>
          <p:cNvPr id="3" name="TextBox 2">
            <a:extLst>
              <a:ext uri="{FF2B5EF4-FFF2-40B4-BE49-F238E27FC236}">
                <a16:creationId xmlns:a16="http://schemas.microsoft.com/office/drawing/2014/main" id="{627AB215-9ACF-432B-AA27-636133B8ECFE}"/>
              </a:ext>
            </a:extLst>
          </p:cNvPr>
          <p:cNvSpPr txBox="1"/>
          <p:nvPr/>
        </p:nvSpPr>
        <p:spPr>
          <a:xfrm>
            <a:off x="406403" y="4302067"/>
            <a:ext cx="2869660" cy="307777"/>
          </a:xfrm>
          <a:prstGeom prst="rect">
            <a:avLst/>
          </a:prstGeom>
          <a:noFill/>
        </p:spPr>
        <p:txBody>
          <a:bodyPr wrap="square" rtlCol="0">
            <a:spAutoFit/>
          </a:bodyPr>
          <a:lstStyle/>
          <a:p>
            <a:r>
              <a:rPr lang="en-US" sz="1400" dirty="0">
                <a:solidFill>
                  <a:srgbClr val="2F7CBB"/>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https://www.eda.gov/performance/</a:t>
            </a:r>
            <a:endParaRPr lang="en-US" sz="1400" dirty="0">
              <a:solidFill>
                <a:srgbClr val="2F7CBB"/>
              </a:solidFill>
            </a:endParaRPr>
          </a:p>
        </p:txBody>
      </p:sp>
      <p:sp>
        <p:nvSpPr>
          <p:cNvPr id="4" name="TextBox 3">
            <a:extLst>
              <a:ext uri="{FF2B5EF4-FFF2-40B4-BE49-F238E27FC236}">
                <a16:creationId xmlns:a16="http://schemas.microsoft.com/office/drawing/2014/main" id="{4AAA26FE-50A3-406E-9694-9340D00350A7}"/>
              </a:ext>
            </a:extLst>
          </p:cNvPr>
          <p:cNvSpPr txBox="1"/>
          <p:nvPr/>
        </p:nvSpPr>
        <p:spPr>
          <a:xfrm>
            <a:off x="2088444" y="4846484"/>
            <a:ext cx="6628835" cy="276999"/>
          </a:xfrm>
          <a:prstGeom prst="rect">
            <a:avLst/>
          </a:prstGeom>
          <a:noFill/>
        </p:spPr>
        <p:txBody>
          <a:bodyPr wrap="square" rtlCol="0">
            <a:spAutoFit/>
          </a:bodyPr>
          <a:lstStyle/>
          <a:p>
            <a:r>
              <a:rPr lang="en-US" sz="1200" b="1" dirty="0">
                <a:solidFill>
                  <a:srgbClr val="E658E9"/>
                </a:solidFill>
                <a:latin typeface="Calibri Light" panose="020F0302020204030204" pitchFamily="34" charset="0"/>
                <a:cs typeface="Calibri Light" panose="020F0302020204030204" pitchFamily="34" charset="0"/>
              </a:rPr>
              <a:t>*</a:t>
            </a:r>
            <a:r>
              <a:rPr lang="en-US" sz="1200" dirty="0">
                <a:solidFill>
                  <a:schemeClr val="bg2">
                    <a:lumMod val="25000"/>
                  </a:schemeClr>
                </a:solidFill>
                <a:latin typeface="Calibri Light" panose="020F0302020204030204" pitchFamily="34" charset="0"/>
                <a:cs typeface="Calibri Light" panose="020F0302020204030204" pitchFamily="34" charset="0"/>
              </a:rPr>
              <a:t>RLFs awarded after 06/2020 will be subject to new non-infrastructure metrics collection under Goal 2.	</a:t>
            </a:r>
            <a:endParaRPr lang="en-US" sz="1200" dirty="0"/>
          </a:p>
        </p:txBody>
      </p:sp>
    </p:spTree>
    <p:extLst>
      <p:ext uri="{BB962C8B-B14F-4D97-AF65-F5344CB8AC3E}">
        <p14:creationId xmlns:p14="http://schemas.microsoft.com/office/powerpoint/2010/main" val="275719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FD5A-3CAA-4B73-9260-9FB0B4073023}"/>
              </a:ext>
            </a:extLst>
          </p:cNvPr>
          <p:cNvSpPr>
            <a:spLocks noGrp="1"/>
          </p:cNvSpPr>
          <p:nvPr>
            <p:ph type="title"/>
          </p:nvPr>
        </p:nvSpPr>
        <p:spPr>
          <a:xfrm>
            <a:off x="1542732" y="218184"/>
            <a:ext cx="6682154" cy="671342"/>
          </a:xfrm>
        </p:spPr>
        <p:txBody>
          <a:bodyPr/>
          <a:lstStyle/>
          <a:p>
            <a:r>
              <a:rPr lang="en-US" sz="3200" dirty="0">
                <a:solidFill>
                  <a:schemeClr val="bg2">
                    <a:lumMod val="25000"/>
                  </a:schemeClr>
                </a:solidFill>
              </a:rPr>
              <a:t>“Old” Data Collection Forms</a:t>
            </a:r>
          </a:p>
        </p:txBody>
      </p:sp>
      <p:sp>
        <p:nvSpPr>
          <p:cNvPr id="3" name="Content Placeholder 2">
            <a:extLst>
              <a:ext uri="{FF2B5EF4-FFF2-40B4-BE49-F238E27FC236}">
                <a16:creationId xmlns:a16="http://schemas.microsoft.com/office/drawing/2014/main" id="{899814DB-8476-4C8F-99A7-78B0654C61DB}"/>
              </a:ext>
            </a:extLst>
          </p:cNvPr>
          <p:cNvSpPr>
            <a:spLocks noGrp="1"/>
          </p:cNvSpPr>
          <p:nvPr>
            <p:ph idx="1"/>
          </p:nvPr>
        </p:nvSpPr>
        <p:spPr>
          <a:xfrm>
            <a:off x="255319" y="1258283"/>
            <a:ext cx="5314208" cy="3737371"/>
          </a:xfrm>
        </p:spPr>
        <p:txBody>
          <a:bodyPr/>
          <a:lstStyle/>
          <a:p>
            <a:pPr marL="0" indent="0">
              <a:buNone/>
            </a:pPr>
            <a:endParaRPr lang="en-US" sz="1400" dirty="0">
              <a:solidFill>
                <a:schemeClr val="bg2">
                  <a:lumMod val="25000"/>
                </a:schemeClr>
              </a:solidFill>
              <a:latin typeface="Calibri Light" panose="020F0302020204030204" pitchFamily="34" charset="0"/>
              <a:cs typeface="Calibri Light" panose="020F0302020204030204" pitchFamily="34" charset="0"/>
            </a:endParaRPr>
          </a:p>
          <a:p>
            <a:r>
              <a:rPr lang="en-US" sz="1400" b="1" dirty="0">
                <a:solidFill>
                  <a:schemeClr val="bg2">
                    <a:lumMod val="25000"/>
                  </a:schemeClr>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ED-915 </a:t>
            </a:r>
            <a:r>
              <a:rPr lang="en-US" sz="1400" dirty="0">
                <a:solidFill>
                  <a:schemeClr val="bg2">
                    <a:lumMod val="25000"/>
                  </a:schemeClr>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GPRA Data Collection Form: Public Works, Economic Adjustment Infrastructure and Revolving Loan Fund Investments (PDF)</a:t>
            </a:r>
          </a:p>
          <a:p>
            <a:pPr marL="0" indent="0">
              <a:buNone/>
            </a:pPr>
            <a:endParaRPr lang="en-US" sz="1400" b="1" dirty="0">
              <a:solidFill>
                <a:schemeClr val="bg2">
                  <a:lumMod val="25000"/>
                </a:schemeClr>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endParaRPr>
          </a:p>
          <a:p>
            <a:r>
              <a:rPr lang="en-US" sz="1400" b="1" dirty="0">
                <a:solidFill>
                  <a:schemeClr val="bg2">
                    <a:lumMod val="25000"/>
                  </a:schemeClr>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ED-916</a:t>
            </a:r>
            <a:r>
              <a:rPr lang="en-US" sz="1400" dirty="0">
                <a:solidFill>
                  <a:schemeClr val="bg2">
                    <a:lumMod val="25000"/>
                  </a:schemeClr>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GPRA Data Collection Form: Economic Development Districts and Indian Tribes</a:t>
            </a:r>
            <a:r>
              <a:rPr lang="en-US" sz="1400" dirty="0">
                <a:solidFill>
                  <a:schemeClr val="bg2">
                    <a:lumMod val="25000"/>
                  </a:schemeClr>
                </a:solidFill>
              </a:rPr>
              <a:t> (PDF)</a:t>
            </a:r>
            <a:endParaRPr lang="en-US" sz="1600" dirty="0">
              <a:solidFill>
                <a:schemeClr val="bg2">
                  <a:lumMod val="25000"/>
                </a:schemeClr>
              </a:solidFill>
            </a:endParaRPr>
          </a:p>
          <a:p>
            <a:endParaRPr lang="en-US" sz="1400" dirty="0">
              <a:solidFill>
                <a:schemeClr val="bg2">
                  <a:lumMod val="25000"/>
                </a:schemeClr>
              </a:solidFill>
              <a:latin typeface="Calibri Light" panose="020F0302020204030204" pitchFamily="34" charset="0"/>
              <a:cs typeface="Calibri Light" panose="020F0302020204030204" pitchFamily="34" charset="0"/>
            </a:endParaRPr>
          </a:p>
          <a:p>
            <a:r>
              <a:rPr lang="en-US" sz="1400" b="1" dirty="0">
                <a:solidFill>
                  <a:schemeClr val="bg2">
                    <a:lumMod val="25000"/>
                  </a:schemeClr>
                </a:solidFill>
                <a:hlinkClick r:id="rId4">
                  <a:extLst>
                    <a:ext uri="{A12FA001-AC4F-418D-AE19-62706E023703}">
                      <ahyp:hlinkClr xmlns:ahyp="http://schemas.microsoft.com/office/drawing/2018/hyperlinkcolor" val="tx"/>
                    </a:ext>
                  </a:extLst>
                </a:hlinkClick>
              </a:rPr>
              <a:t>ED-917</a:t>
            </a:r>
            <a:r>
              <a:rPr lang="en-US" sz="1400" dirty="0">
                <a:solidFill>
                  <a:schemeClr val="bg2">
                    <a:lumMod val="25000"/>
                  </a:schemeClr>
                </a:solidFill>
                <a:hlinkClick r:id="rId4">
                  <a:extLst>
                    <a:ext uri="{A12FA001-AC4F-418D-AE19-62706E023703}">
                      <ahyp:hlinkClr xmlns:ahyp="http://schemas.microsoft.com/office/drawing/2018/hyperlinkcolor" val="tx"/>
                    </a:ext>
                  </a:extLst>
                </a:hlinkClick>
              </a:rPr>
              <a:t> GPRA Data Collection Form: University Centers</a:t>
            </a:r>
            <a:r>
              <a:rPr lang="en-US" sz="1400" dirty="0">
                <a:solidFill>
                  <a:schemeClr val="bg2">
                    <a:lumMod val="25000"/>
                  </a:schemeClr>
                </a:solidFill>
              </a:rPr>
              <a:t> (PDF)</a:t>
            </a:r>
            <a:br>
              <a:rPr lang="en-US" sz="1600" dirty="0">
                <a:solidFill>
                  <a:schemeClr val="bg2">
                    <a:lumMod val="25000"/>
                  </a:schemeClr>
                </a:solidFill>
                <a:latin typeface="Calibri Light" panose="020F0302020204030204" pitchFamily="34" charset="0"/>
                <a:cs typeface="Calibri Light" panose="020F0302020204030204" pitchFamily="34" charset="0"/>
              </a:rPr>
            </a:br>
            <a:endParaRPr lang="en-US" sz="1600" dirty="0">
              <a:solidFill>
                <a:schemeClr val="bg2">
                  <a:lumMod val="25000"/>
                </a:schemeClr>
              </a:solidFill>
              <a:latin typeface="Calibri Light" panose="020F0302020204030204" pitchFamily="34" charset="0"/>
              <a:cs typeface="Calibri Light" panose="020F0302020204030204" pitchFamily="34" charset="0"/>
            </a:endParaRPr>
          </a:p>
          <a:p>
            <a:r>
              <a:rPr lang="en-US" sz="1400" b="1" dirty="0">
                <a:solidFill>
                  <a:schemeClr val="bg2">
                    <a:lumMod val="25000"/>
                  </a:schemeClr>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ED-918</a:t>
            </a:r>
            <a:r>
              <a:rPr lang="en-US" sz="1400" dirty="0">
                <a:solidFill>
                  <a:schemeClr val="bg2">
                    <a:lumMod val="25000"/>
                  </a:schemeClr>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 GPRA Data Collection Form: Trade Adjustment Assistance Centers</a:t>
            </a:r>
            <a:r>
              <a:rPr lang="en-US" sz="1400" dirty="0">
                <a:solidFill>
                  <a:schemeClr val="bg2">
                    <a:lumMod val="25000"/>
                  </a:schemeClr>
                </a:solidFill>
                <a:latin typeface="Calibri Light" panose="020F0302020204030204" pitchFamily="34" charset="0"/>
                <a:cs typeface="Calibri Light" panose="020F0302020204030204" pitchFamily="34" charset="0"/>
              </a:rPr>
              <a:t> (PDF)</a:t>
            </a:r>
          </a:p>
          <a:p>
            <a:pPr marL="0" indent="0">
              <a:buNone/>
            </a:pPr>
            <a:endParaRPr lang="en-US" sz="1200" dirty="0">
              <a:solidFill>
                <a:schemeClr val="tx2"/>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94D71EF8-7EE5-45F8-9932-7B31EEA8802B}"/>
              </a:ext>
            </a:extLst>
          </p:cNvPr>
          <p:cNvPicPr>
            <a:picLocks noChangeAspect="1"/>
          </p:cNvPicPr>
          <p:nvPr/>
        </p:nvPicPr>
        <p:blipFill>
          <a:blip r:embed="rId6"/>
          <a:stretch>
            <a:fillRect/>
          </a:stretch>
        </p:blipFill>
        <p:spPr>
          <a:xfrm>
            <a:off x="5687724" y="1184359"/>
            <a:ext cx="3084627" cy="3885217"/>
          </a:xfrm>
          <a:prstGeom prst="rect">
            <a:avLst/>
          </a:prstGeom>
          <a:ln w="12700">
            <a:solidFill>
              <a:schemeClr val="tx1"/>
            </a:solidFill>
          </a:ln>
        </p:spPr>
      </p:pic>
    </p:spTree>
    <p:extLst>
      <p:ext uri="{BB962C8B-B14F-4D97-AF65-F5344CB8AC3E}">
        <p14:creationId xmlns:p14="http://schemas.microsoft.com/office/powerpoint/2010/main" val="127595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C575-245E-41D3-A937-D586E27BFB71}"/>
              </a:ext>
            </a:extLst>
          </p:cNvPr>
          <p:cNvSpPr>
            <a:spLocks noGrp="1"/>
          </p:cNvSpPr>
          <p:nvPr>
            <p:ph type="title"/>
          </p:nvPr>
        </p:nvSpPr>
        <p:spPr>
          <a:xfrm>
            <a:off x="457200" y="120253"/>
            <a:ext cx="8229600" cy="857250"/>
          </a:xfrm>
        </p:spPr>
        <p:txBody>
          <a:bodyPr/>
          <a:lstStyle/>
          <a:p>
            <a:r>
              <a:rPr lang="en-US" dirty="0">
                <a:solidFill>
                  <a:schemeClr val="bg2">
                    <a:lumMod val="25000"/>
                  </a:schemeClr>
                </a:solidFill>
              </a:rPr>
              <a:t>Old vs. New</a:t>
            </a:r>
          </a:p>
        </p:txBody>
      </p:sp>
      <p:sp>
        <p:nvSpPr>
          <p:cNvPr id="3" name="Text Placeholder 2">
            <a:extLst>
              <a:ext uri="{FF2B5EF4-FFF2-40B4-BE49-F238E27FC236}">
                <a16:creationId xmlns:a16="http://schemas.microsoft.com/office/drawing/2014/main" id="{E1B637EF-6491-4EEA-AEF8-026BD6D1FE38}"/>
              </a:ext>
            </a:extLst>
          </p:cNvPr>
          <p:cNvSpPr>
            <a:spLocks noGrp="1"/>
          </p:cNvSpPr>
          <p:nvPr>
            <p:ph type="body" idx="1"/>
          </p:nvPr>
        </p:nvSpPr>
        <p:spPr>
          <a:xfrm>
            <a:off x="26045" y="1061164"/>
            <a:ext cx="4545955" cy="479822"/>
          </a:xfrm>
          <a:ln>
            <a:noFill/>
          </a:ln>
        </p:spPr>
        <p:txBody>
          <a:bodyPr/>
          <a:lstStyle/>
          <a:p>
            <a:pPr algn="ctr"/>
            <a:r>
              <a:rPr lang="en-US" sz="2000" dirty="0">
                <a:solidFill>
                  <a:schemeClr val="bg2">
                    <a:lumMod val="25000"/>
                  </a:schemeClr>
                </a:solidFill>
              </a:rPr>
              <a:t>Expired</a:t>
            </a:r>
            <a:r>
              <a:rPr lang="en-US" sz="1800" b="0" dirty="0">
                <a:solidFill>
                  <a:schemeClr val="bg2">
                    <a:lumMod val="25000"/>
                  </a:schemeClr>
                </a:solidFill>
                <a:latin typeface="Calibri Light" panose="020F0302020204030204" pitchFamily="34" charset="0"/>
                <a:cs typeface="Calibri Light" panose="020F0302020204030204" pitchFamily="34" charset="0"/>
              </a:rPr>
              <a:t> ED-916, ED-917, ED-918</a:t>
            </a:r>
            <a:endParaRPr lang="en-US" sz="2000" b="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317263CA-C251-44B8-93BB-3E31D5953B8F}"/>
              </a:ext>
            </a:extLst>
          </p:cNvPr>
          <p:cNvSpPr>
            <a:spLocks noGrp="1"/>
          </p:cNvSpPr>
          <p:nvPr>
            <p:ph sz="half" idx="2"/>
          </p:nvPr>
        </p:nvSpPr>
        <p:spPr>
          <a:xfrm>
            <a:off x="308147" y="1628065"/>
            <a:ext cx="4040188" cy="3310255"/>
          </a:xfrm>
          <a:solidFill>
            <a:srgbClr val="FFFFFF"/>
          </a:solidFill>
          <a:ln w="19050">
            <a:solidFill>
              <a:schemeClr val="bg2">
                <a:lumMod val="25000"/>
              </a:schemeClr>
            </a:solidFill>
          </a:ln>
        </p:spPr>
        <p:txBody>
          <a:bodyPr/>
          <a:lstStyle/>
          <a:p>
            <a:pPr>
              <a:buFont typeface="Wingdings" panose="05000000000000000000" pitchFamily="2" charset="2"/>
              <a:buChar char="§"/>
            </a:pPr>
            <a:r>
              <a:rPr lang="en-US" sz="1700" b="1" dirty="0">
                <a:solidFill>
                  <a:schemeClr val="bg2">
                    <a:lumMod val="25000"/>
                  </a:schemeClr>
                </a:solidFill>
                <a:latin typeface="Calibri Light" panose="020F0302020204030204" pitchFamily="34" charset="0"/>
                <a:cs typeface="Calibri Light" panose="020F0302020204030204" pitchFamily="34" charset="0"/>
              </a:rPr>
              <a:t>Program-focused</a:t>
            </a:r>
            <a:r>
              <a:rPr lang="en-US" sz="1600" dirty="0">
                <a:solidFill>
                  <a:schemeClr val="bg2">
                    <a:lumMod val="25000"/>
                  </a:schemeClr>
                </a:solidFill>
                <a:latin typeface="Calibri Light" panose="020F0302020204030204" pitchFamily="34" charset="0"/>
                <a:cs typeface="Calibri Light" panose="020F0302020204030204" pitchFamily="34" charset="0"/>
              </a:rPr>
              <a:t> </a:t>
            </a:r>
            <a:r>
              <a:rPr lang="en-US" sz="1500" dirty="0">
                <a:solidFill>
                  <a:schemeClr val="bg2">
                    <a:lumMod val="25000"/>
                  </a:schemeClr>
                </a:solidFill>
                <a:latin typeface="Calibri Light" panose="020F0302020204030204" pitchFamily="34" charset="0"/>
                <a:cs typeface="Calibri Light" panose="020F0302020204030204" pitchFamily="34" charset="0"/>
              </a:rPr>
              <a:t>(Partnership Planning, University Centers, and Trade and Adjustment Assistance for Firms)</a:t>
            </a:r>
          </a:p>
          <a:p>
            <a:pPr marL="0" indent="0">
              <a:buNone/>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a:buFont typeface="Wingdings" panose="05000000000000000000" pitchFamily="2" charset="2"/>
              <a:buChar char="§"/>
            </a:pPr>
            <a:r>
              <a:rPr lang="en-US" sz="1700" b="1" dirty="0">
                <a:solidFill>
                  <a:schemeClr val="bg2">
                    <a:lumMod val="25000"/>
                  </a:schemeClr>
                </a:solidFill>
                <a:latin typeface="Calibri Light" panose="020F0302020204030204" pitchFamily="34" charset="0"/>
                <a:cs typeface="Calibri Light" panose="020F0302020204030204" pitchFamily="34" charset="0"/>
              </a:rPr>
              <a:t>Narrow in scope</a:t>
            </a:r>
            <a:r>
              <a:rPr lang="en-US" sz="1700" dirty="0">
                <a:solidFill>
                  <a:schemeClr val="bg2">
                    <a:lumMod val="25000"/>
                  </a:schemeClr>
                </a:solidFill>
                <a:latin typeface="Calibri Light" panose="020F0302020204030204" pitchFamily="34" charset="0"/>
                <a:cs typeface="Calibri Light" panose="020F0302020204030204" pitchFamily="34" charset="0"/>
              </a:rPr>
              <a:t> </a:t>
            </a:r>
            <a:r>
              <a:rPr lang="en-US" sz="1500" dirty="0">
                <a:solidFill>
                  <a:schemeClr val="bg2">
                    <a:lumMod val="25000"/>
                  </a:schemeClr>
                </a:solidFill>
                <a:latin typeface="Calibri Light" panose="020F0302020204030204" pitchFamily="34" charset="0"/>
                <a:cs typeface="Calibri Light" panose="020F0302020204030204" pitchFamily="34" charset="0"/>
              </a:rPr>
              <a:t>(select outputs and outcomes)</a:t>
            </a:r>
          </a:p>
          <a:p>
            <a:pPr marL="0" indent="0">
              <a:buNone/>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a:buFont typeface="Wingdings" panose="05000000000000000000" pitchFamily="2" charset="2"/>
              <a:buChar char="§"/>
            </a:pPr>
            <a:r>
              <a:rPr lang="en-US" sz="1700" b="1" dirty="0">
                <a:solidFill>
                  <a:schemeClr val="bg2">
                    <a:lumMod val="25000"/>
                  </a:schemeClr>
                </a:solidFill>
                <a:latin typeface="Calibri Light" panose="020F0302020204030204" pitchFamily="34" charset="0"/>
                <a:cs typeface="Calibri Light" panose="020F0302020204030204" pitchFamily="34" charset="0"/>
              </a:rPr>
              <a:t>PDF forms</a:t>
            </a:r>
          </a:p>
          <a:p>
            <a:pPr marL="0" indent="0">
              <a:buNone/>
            </a:pPr>
            <a:endParaRPr lang="en-US" sz="1600" dirty="0">
              <a:solidFill>
                <a:schemeClr val="bg2">
                  <a:lumMod val="25000"/>
                </a:schemeClr>
              </a:solidFill>
              <a:latin typeface="Calibri Light" panose="020F0302020204030204" pitchFamily="34" charset="0"/>
              <a:cs typeface="Calibri Light" panose="020F0302020204030204" pitchFamily="34" charset="0"/>
            </a:endParaRPr>
          </a:p>
          <a:p>
            <a:pPr>
              <a:buFont typeface="Wingdings" panose="05000000000000000000" pitchFamily="2" charset="2"/>
              <a:buChar char="§"/>
            </a:pPr>
            <a:r>
              <a:rPr lang="en-US" sz="1700" b="1" dirty="0">
                <a:solidFill>
                  <a:schemeClr val="bg2">
                    <a:lumMod val="25000"/>
                  </a:schemeClr>
                </a:solidFill>
                <a:latin typeface="Calibri Light" panose="020F0302020204030204" pitchFamily="34" charset="0"/>
                <a:cs typeface="Calibri Light" panose="020F0302020204030204" pitchFamily="34" charset="0"/>
              </a:rPr>
              <a:t>Annual</a:t>
            </a:r>
            <a:r>
              <a:rPr lang="en-US" sz="1600" dirty="0">
                <a:solidFill>
                  <a:schemeClr val="bg2">
                    <a:lumMod val="25000"/>
                  </a:schemeClr>
                </a:solidFill>
                <a:latin typeface="Calibri Light" panose="020F0302020204030204" pitchFamily="34" charset="0"/>
                <a:cs typeface="Calibri Light" panose="020F0302020204030204" pitchFamily="34" charset="0"/>
              </a:rPr>
              <a:t> data collection</a:t>
            </a:r>
          </a:p>
        </p:txBody>
      </p:sp>
      <p:sp>
        <p:nvSpPr>
          <p:cNvPr id="5" name="Text Placeholder 4">
            <a:extLst>
              <a:ext uri="{FF2B5EF4-FFF2-40B4-BE49-F238E27FC236}">
                <a16:creationId xmlns:a16="http://schemas.microsoft.com/office/drawing/2014/main" id="{00FB95E9-E88D-4773-B7DD-520D56394964}"/>
              </a:ext>
            </a:extLst>
          </p:cNvPr>
          <p:cNvSpPr>
            <a:spLocks noGrp="1"/>
          </p:cNvSpPr>
          <p:nvPr>
            <p:ph type="body" sz="quarter" idx="3"/>
          </p:nvPr>
        </p:nvSpPr>
        <p:spPr>
          <a:xfrm>
            <a:off x="4630437" y="1061164"/>
            <a:ext cx="4041775" cy="479822"/>
          </a:xfrm>
        </p:spPr>
        <p:txBody>
          <a:bodyPr/>
          <a:lstStyle/>
          <a:p>
            <a:pPr algn="ctr"/>
            <a:r>
              <a:rPr lang="en-US" sz="2000" dirty="0">
                <a:solidFill>
                  <a:schemeClr val="bg2">
                    <a:lumMod val="25000"/>
                  </a:schemeClr>
                </a:solidFill>
                <a:latin typeface="Calibri Light" panose="020F0302020204030204" pitchFamily="34" charset="0"/>
                <a:cs typeface="Calibri Light" panose="020F0302020204030204" pitchFamily="34" charset="0"/>
              </a:rPr>
              <a:t>NEW </a:t>
            </a:r>
            <a:r>
              <a:rPr lang="en-US" sz="1800" b="0" dirty="0">
                <a:solidFill>
                  <a:schemeClr val="bg2">
                    <a:lumMod val="25000"/>
                  </a:schemeClr>
                </a:solidFill>
                <a:latin typeface="Calibri Light" panose="020F0302020204030204" pitchFamily="34" charset="0"/>
                <a:cs typeface="Calibri Light" panose="020F0302020204030204" pitchFamily="34" charset="0"/>
              </a:rPr>
              <a:t>ED-916, ED-917, ED-918</a:t>
            </a:r>
            <a:endParaRPr lang="en-US" sz="2000" b="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id="{B9294F27-BB11-4895-A93F-E5E9FFAE3713}"/>
              </a:ext>
            </a:extLst>
          </p:cNvPr>
          <p:cNvSpPr>
            <a:spLocks noGrp="1"/>
          </p:cNvSpPr>
          <p:nvPr>
            <p:ph sz="quarter" idx="4"/>
          </p:nvPr>
        </p:nvSpPr>
        <p:spPr>
          <a:xfrm>
            <a:off x="4795667" y="1621556"/>
            <a:ext cx="4234812" cy="3316764"/>
          </a:xfrm>
          <a:solidFill>
            <a:schemeClr val="bg1"/>
          </a:solidFill>
          <a:ln w="19050">
            <a:solidFill>
              <a:schemeClr val="bg2">
                <a:lumMod val="25000"/>
              </a:schemeClr>
            </a:solidFill>
          </a:ln>
        </p:spPr>
        <p:txBody>
          <a:bodyPr/>
          <a:lstStyle/>
          <a:p>
            <a:pPr>
              <a:buFont typeface="Wingdings" panose="05000000000000000000" pitchFamily="2" charset="2"/>
              <a:buChar char="§"/>
            </a:pPr>
            <a:r>
              <a:rPr lang="en-US" sz="1600" dirty="0">
                <a:solidFill>
                  <a:schemeClr val="bg2">
                    <a:lumMod val="25000"/>
                  </a:schemeClr>
                </a:solidFill>
              </a:rPr>
              <a:t>Apply to </a:t>
            </a:r>
            <a:r>
              <a:rPr lang="en-US" sz="1600" b="1" u="sng" dirty="0">
                <a:solidFill>
                  <a:schemeClr val="bg2">
                    <a:lumMod val="25000"/>
                  </a:schemeClr>
                </a:solidFill>
              </a:rPr>
              <a:t>all of EDA’s non-infrastructure</a:t>
            </a:r>
            <a:r>
              <a:rPr lang="en-US" sz="1600" b="1" dirty="0">
                <a:solidFill>
                  <a:schemeClr val="bg2">
                    <a:lumMod val="25000"/>
                  </a:schemeClr>
                </a:solidFill>
              </a:rPr>
              <a:t> </a:t>
            </a:r>
            <a:r>
              <a:rPr lang="en-US" sz="1600" dirty="0">
                <a:solidFill>
                  <a:schemeClr val="bg2">
                    <a:lumMod val="25000"/>
                  </a:schemeClr>
                </a:solidFill>
              </a:rPr>
              <a:t>programs to accommodate a variety of projects and intended outcomes</a:t>
            </a:r>
          </a:p>
          <a:p>
            <a:pPr>
              <a:buFont typeface="Wingdings" panose="05000000000000000000" pitchFamily="2" charset="2"/>
              <a:buChar char="§"/>
            </a:pPr>
            <a:r>
              <a:rPr lang="en-US" sz="1600" dirty="0">
                <a:solidFill>
                  <a:schemeClr val="bg2">
                    <a:lumMod val="25000"/>
                  </a:schemeClr>
                </a:solidFill>
              </a:rPr>
              <a:t>Based on </a:t>
            </a:r>
            <a:r>
              <a:rPr lang="en-US" sz="1600" b="1" u="sng" dirty="0">
                <a:solidFill>
                  <a:schemeClr val="bg2">
                    <a:lumMod val="25000"/>
                  </a:schemeClr>
                </a:solidFill>
              </a:rPr>
              <a:t>years</a:t>
            </a:r>
            <a:r>
              <a:rPr lang="en-US" sz="1600" dirty="0">
                <a:solidFill>
                  <a:schemeClr val="bg2">
                    <a:lumMod val="25000"/>
                  </a:schemeClr>
                </a:solidFill>
              </a:rPr>
              <a:t> of novel research by leading research institutions and EDA</a:t>
            </a:r>
          </a:p>
          <a:p>
            <a:pPr>
              <a:buFont typeface="Wingdings" panose="05000000000000000000" pitchFamily="2" charset="2"/>
              <a:buChar char="§"/>
            </a:pPr>
            <a:r>
              <a:rPr lang="en-US" sz="1600" b="1" u="sng" dirty="0">
                <a:solidFill>
                  <a:schemeClr val="bg2">
                    <a:lumMod val="25000"/>
                  </a:schemeClr>
                </a:solidFill>
              </a:rPr>
              <a:t>Web-based</a:t>
            </a:r>
            <a:r>
              <a:rPr lang="en-US" sz="1600" dirty="0">
                <a:solidFill>
                  <a:schemeClr val="bg2">
                    <a:lumMod val="25000"/>
                  </a:schemeClr>
                </a:solidFill>
              </a:rPr>
              <a:t> instruments (Qualtrics) that allow for flexibility and easier record-keeping</a:t>
            </a:r>
          </a:p>
          <a:p>
            <a:pPr>
              <a:buFont typeface="Wingdings" panose="05000000000000000000" pitchFamily="2" charset="2"/>
              <a:buChar char="§"/>
            </a:pPr>
            <a:r>
              <a:rPr lang="en-US" sz="1600" b="1" u="sng" dirty="0">
                <a:solidFill>
                  <a:schemeClr val="bg2">
                    <a:lumMod val="25000"/>
                  </a:schemeClr>
                </a:solidFill>
              </a:rPr>
              <a:t>Data collection:</a:t>
            </a:r>
            <a:br>
              <a:rPr lang="en-US" sz="1600" b="1" u="sng" dirty="0">
                <a:solidFill>
                  <a:schemeClr val="bg2">
                    <a:lumMod val="25000"/>
                  </a:schemeClr>
                </a:solidFill>
              </a:rPr>
            </a:br>
            <a:endParaRPr lang="en-US" sz="200" b="1" u="sng" dirty="0">
              <a:solidFill>
                <a:schemeClr val="bg2">
                  <a:lumMod val="25000"/>
                </a:schemeClr>
              </a:solidFill>
            </a:endParaRPr>
          </a:p>
          <a:p>
            <a:pPr marL="400050" lvl="1" indent="0">
              <a:buNone/>
            </a:pPr>
            <a:r>
              <a:rPr lang="en-US" sz="1400" b="1" u="sng" dirty="0">
                <a:solidFill>
                  <a:schemeClr val="bg2">
                    <a:lumMod val="25000"/>
                  </a:schemeClr>
                </a:solidFill>
              </a:rPr>
              <a:t>Semi-Annual (ED-916)</a:t>
            </a:r>
            <a:r>
              <a:rPr lang="en-US" sz="1400" dirty="0">
                <a:solidFill>
                  <a:schemeClr val="bg2">
                    <a:lumMod val="25000"/>
                  </a:schemeClr>
                </a:solidFill>
              </a:rPr>
              <a:t> during the period of performance (outputs/activities) </a:t>
            </a:r>
          </a:p>
          <a:p>
            <a:pPr marL="400050" lvl="1" indent="0">
              <a:buNone/>
            </a:pPr>
            <a:br>
              <a:rPr lang="en-US" sz="500" dirty="0">
                <a:solidFill>
                  <a:schemeClr val="bg2">
                    <a:lumMod val="25000"/>
                  </a:schemeClr>
                </a:solidFill>
              </a:rPr>
            </a:br>
            <a:r>
              <a:rPr lang="en-US" sz="1400" b="1" u="sng" dirty="0">
                <a:solidFill>
                  <a:schemeClr val="bg2">
                    <a:lumMod val="25000"/>
                  </a:schemeClr>
                </a:solidFill>
              </a:rPr>
              <a:t>Annual (ED-917 or ED-918)</a:t>
            </a:r>
            <a:r>
              <a:rPr lang="en-US" sz="1400" b="1" dirty="0">
                <a:solidFill>
                  <a:schemeClr val="bg2">
                    <a:lumMod val="25000"/>
                  </a:schemeClr>
                </a:solidFill>
              </a:rPr>
              <a:t> </a:t>
            </a:r>
            <a:r>
              <a:rPr lang="en-US" sz="1400" dirty="0">
                <a:solidFill>
                  <a:schemeClr val="bg2">
                    <a:lumMod val="25000"/>
                  </a:schemeClr>
                </a:solidFill>
              </a:rPr>
              <a:t>collection</a:t>
            </a:r>
            <a:r>
              <a:rPr lang="en-US" sz="1400" b="1" dirty="0">
                <a:solidFill>
                  <a:schemeClr val="bg2">
                    <a:lumMod val="25000"/>
                  </a:schemeClr>
                </a:solidFill>
              </a:rPr>
              <a:t> </a:t>
            </a:r>
            <a:r>
              <a:rPr lang="en-US" sz="1400" dirty="0">
                <a:solidFill>
                  <a:schemeClr val="bg2">
                    <a:lumMod val="25000"/>
                  </a:schemeClr>
                </a:solidFill>
              </a:rPr>
              <a:t>for </a:t>
            </a:r>
            <a:r>
              <a:rPr lang="en-US" sz="1400" b="1" dirty="0">
                <a:solidFill>
                  <a:schemeClr val="bg2">
                    <a:lumMod val="25000"/>
                  </a:schemeClr>
                </a:solidFill>
              </a:rPr>
              <a:t>five</a:t>
            </a:r>
            <a:r>
              <a:rPr lang="en-US" sz="1400" dirty="0">
                <a:solidFill>
                  <a:schemeClr val="bg2">
                    <a:lumMod val="25000"/>
                  </a:schemeClr>
                </a:solidFill>
              </a:rPr>
              <a:t> years (outcomes)</a:t>
            </a:r>
          </a:p>
          <a:p>
            <a:endParaRPr lang="en-US" dirty="0"/>
          </a:p>
        </p:txBody>
      </p:sp>
    </p:spTree>
    <p:extLst>
      <p:ext uri="{BB962C8B-B14F-4D97-AF65-F5344CB8AC3E}">
        <p14:creationId xmlns:p14="http://schemas.microsoft.com/office/powerpoint/2010/main" val="1717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C575-245E-41D3-A937-D586E27BFB71}"/>
              </a:ext>
            </a:extLst>
          </p:cNvPr>
          <p:cNvSpPr>
            <a:spLocks noGrp="1"/>
          </p:cNvSpPr>
          <p:nvPr>
            <p:ph type="title"/>
          </p:nvPr>
        </p:nvSpPr>
        <p:spPr>
          <a:xfrm>
            <a:off x="457200" y="120253"/>
            <a:ext cx="8229600" cy="857250"/>
          </a:xfrm>
        </p:spPr>
        <p:txBody>
          <a:bodyPr/>
          <a:lstStyle/>
          <a:p>
            <a:r>
              <a:rPr lang="en-US" dirty="0">
                <a:solidFill>
                  <a:schemeClr val="bg2">
                    <a:lumMod val="25000"/>
                  </a:schemeClr>
                </a:solidFill>
              </a:rPr>
              <a:t>ED-915</a:t>
            </a:r>
          </a:p>
        </p:txBody>
      </p:sp>
      <p:sp>
        <p:nvSpPr>
          <p:cNvPr id="8" name="Content Placeholder 7">
            <a:extLst>
              <a:ext uri="{FF2B5EF4-FFF2-40B4-BE49-F238E27FC236}">
                <a16:creationId xmlns:a16="http://schemas.microsoft.com/office/drawing/2014/main" id="{2A384C67-0D46-4763-B48D-7FCEC3B23202}"/>
              </a:ext>
            </a:extLst>
          </p:cNvPr>
          <p:cNvSpPr>
            <a:spLocks noGrp="1"/>
          </p:cNvSpPr>
          <p:nvPr>
            <p:ph sz="half" idx="2"/>
          </p:nvPr>
        </p:nvSpPr>
        <p:spPr>
          <a:xfrm>
            <a:off x="457200" y="1631156"/>
            <a:ext cx="8410074" cy="2963466"/>
          </a:xfrm>
        </p:spPr>
        <p:txBody>
          <a:bodyPr lIns="91440" tIns="45720" rIns="91440" bIns="45720" anchor="t"/>
          <a:lstStyle/>
          <a:p>
            <a:r>
              <a:rPr lang="en-US" dirty="0">
                <a:latin typeface="Calibri Light"/>
                <a:cs typeface="Calibri Light"/>
              </a:rPr>
              <a:t>*Please note: RLFs made before June 1, 2020 will continue to report on GPRA using the ED-915 until they receive a new award. The new GPRA process only applies to new awards made on or after June 1, 2020.</a:t>
            </a:r>
          </a:p>
        </p:txBody>
      </p:sp>
    </p:spTree>
    <p:extLst>
      <p:ext uri="{BB962C8B-B14F-4D97-AF65-F5344CB8AC3E}">
        <p14:creationId xmlns:p14="http://schemas.microsoft.com/office/powerpoint/2010/main" val="258079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15846" y="1079851"/>
            <a:ext cx="8565059" cy="3932317"/>
            <a:chOff x="-69522" y="192981"/>
            <a:chExt cx="9352911" cy="5999549"/>
          </a:xfrm>
        </p:grpSpPr>
        <p:cxnSp>
          <p:nvCxnSpPr>
            <p:cNvPr id="58" name="Straight Connector 57"/>
            <p:cNvCxnSpPr>
              <a:cxnSpLocks/>
            </p:cNvCxnSpPr>
            <p:nvPr/>
          </p:nvCxnSpPr>
          <p:spPr>
            <a:xfrm>
              <a:off x="3115956" y="464622"/>
              <a:ext cx="0" cy="5702223"/>
            </a:xfrm>
            <a:prstGeom prst="line">
              <a:avLst/>
            </a:prstGeom>
            <a:ln w="15875">
              <a:solidFill>
                <a:schemeClr val="tx2">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1487698" y="2578455"/>
              <a:ext cx="1522240" cy="731520"/>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EDA Funding</a:t>
              </a:r>
            </a:p>
          </p:txBody>
        </p:sp>
        <p:sp>
          <p:nvSpPr>
            <p:cNvPr id="46" name="Rounded Rectangle 45"/>
            <p:cNvSpPr/>
            <p:nvPr/>
          </p:nvSpPr>
          <p:spPr>
            <a:xfrm>
              <a:off x="1488242" y="1711767"/>
              <a:ext cx="1521657" cy="731520"/>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Portfolio of Programs</a:t>
              </a:r>
            </a:p>
          </p:txBody>
        </p:sp>
        <p:sp>
          <p:nvSpPr>
            <p:cNvPr id="47" name="Rounded Rectangle 46"/>
            <p:cNvSpPr/>
            <p:nvPr/>
          </p:nvSpPr>
          <p:spPr>
            <a:xfrm>
              <a:off x="3246120" y="2161088"/>
              <a:ext cx="1749496" cy="683297"/>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b="1" dirty="0">
                <a:solidFill>
                  <a:prstClr val="black"/>
                </a:solidFill>
              </a:endParaRPr>
            </a:p>
            <a:p>
              <a:r>
                <a:rPr lang="en-US" sz="900" b="1" dirty="0">
                  <a:solidFill>
                    <a:prstClr val="black"/>
                  </a:solidFill>
                </a:rPr>
                <a:t>Events, Networking &amp; </a:t>
              </a:r>
              <a:r>
                <a:rPr lang="en-US" sz="900" b="1" dirty="0">
                  <a:solidFill>
                    <a:schemeClr val="tx1"/>
                  </a:solidFill>
                </a:rPr>
                <a:t>Referrals</a:t>
              </a:r>
            </a:p>
            <a:p>
              <a:endParaRPr lang="en-US" sz="900" b="1" dirty="0">
                <a:solidFill>
                  <a:prstClr val="black"/>
                </a:solidFill>
                <a:latin typeface="Calibri"/>
              </a:endParaRPr>
            </a:p>
          </p:txBody>
        </p:sp>
        <p:sp>
          <p:nvSpPr>
            <p:cNvPr id="48" name="Rounded Rectangle 47"/>
            <p:cNvSpPr/>
            <p:nvPr/>
          </p:nvSpPr>
          <p:spPr>
            <a:xfrm>
              <a:off x="3246120" y="1366413"/>
              <a:ext cx="1740873" cy="683297"/>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rPr>
                <a:t>Facilities &amp; Equipment</a:t>
              </a:r>
            </a:p>
          </p:txBody>
        </p:sp>
        <p:sp>
          <p:nvSpPr>
            <p:cNvPr id="49" name="Rounded Rectangle 48"/>
            <p:cNvSpPr/>
            <p:nvPr/>
          </p:nvSpPr>
          <p:spPr>
            <a:xfrm>
              <a:off x="3246120" y="2966084"/>
              <a:ext cx="1749496" cy="683297"/>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rPr>
                <a:t>R&amp;D &amp; </a:t>
              </a:r>
              <a:r>
                <a:rPr lang="en-US" sz="900" b="1" dirty="0">
                  <a:solidFill>
                    <a:schemeClr val="tx1"/>
                  </a:solidFill>
                </a:rPr>
                <a:t>Commercialization Support</a:t>
              </a:r>
              <a:endParaRPr lang="en-US" sz="900" b="1" dirty="0">
                <a:solidFill>
                  <a:schemeClr val="tx1"/>
                </a:solidFill>
                <a:latin typeface="Calibri"/>
              </a:endParaRPr>
            </a:p>
          </p:txBody>
        </p:sp>
        <p:sp>
          <p:nvSpPr>
            <p:cNvPr id="50" name="TextBox 49"/>
            <p:cNvSpPr txBox="1"/>
            <p:nvPr/>
          </p:nvSpPr>
          <p:spPr>
            <a:xfrm>
              <a:off x="-69522" y="1049964"/>
              <a:ext cx="1444707" cy="1080023"/>
            </a:xfrm>
            <a:prstGeom prst="rect">
              <a:avLst/>
            </a:prstGeom>
            <a:noFill/>
            <a:ln>
              <a:noFill/>
            </a:ln>
          </p:spPr>
          <p:txBody>
            <a:bodyPr wrap="square" rtlCol="0">
              <a:spAutoFit/>
            </a:bodyPr>
            <a:lstStyle/>
            <a:p>
              <a:pPr algn="ctr"/>
              <a:r>
                <a:rPr lang="en-US" sz="1000" b="1" dirty="0">
                  <a:solidFill>
                    <a:schemeClr val="bg2">
                      <a:lumMod val="25000"/>
                    </a:schemeClr>
                  </a:solidFill>
                  <a:latin typeface="Calibri"/>
                </a:rPr>
                <a:t>Economic conditions / business cycle (regional, national, global)</a:t>
              </a:r>
            </a:p>
          </p:txBody>
        </p:sp>
        <p:sp>
          <p:nvSpPr>
            <p:cNvPr id="51" name="TextBox 50"/>
            <p:cNvSpPr txBox="1"/>
            <p:nvPr/>
          </p:nvSpPr>
          <p:spPr>
            <a:xfrm>
              <a:off x="0" y="2171354"/>
              <a:ext cx="1323650" cy="1314810"/>
            </a:xfrm>
            <a:prstGeom prst="rect">
              <a:avLst/>
            </a:prstGeom>
            <a:noFill/>
            <a:ln>
              <a:noFill/>
            </a:ln>
          </p:spPr>
          <p:txBody>
            <a:bodyPr wrap="square" rtlCol="0">
              <a:spAutoFit/>
            </a:bodyPr>
            <a:lstStyle/>
            <a:p>
              <a:pPr algn="ctr"/>
              <a:r>
                <a:rPr lang="en-US" sz="1000" b="1" dirty="0">
                  <a:solidFill>
                    <a:schemeClr val="bg2">
                      <a:lumMod val="25000"/>
                    </a:schemeClr>
                  </a:solidFill>
                  <a:latin typeface="Calibri"/>
                </a:rPr>
                <a:t>Industry/cluster conditions, competitiveness &amp; level of definition/ development</a:t>
              </a:r>
            </a:p>
          </p:txBody>
        </p:sp>
        <p:sp>
          <p:nvSpPr>
            <p:cNvPr id="52" name="TextBox 51"/>
            <p:cNvSpPr txBox="1"/>
            <p:nvPr/>
          </p:nvSpPr>
          <p:spPr>
            <a:xfrm>
              <a:off x="91725" y="3528687"/>
              <a:ext cx="1245956" cy="1080023"/>
            </a:xfrm>
            <a:prstGeom prst="rect">
              <a:avLst/>
            </a:prstGeom>
            <a:noFill/>
            <a:ln>
              <a:noFill/>
            </a:ln>
          </p:spPr>
          <p:txBody>
            <a:bodyPr wrap="square" rtlCol="0">
              <a:spAutoFit/>
            </a:bodyPr>
            <a:lstStyle/>
            <a:p>
              <a:pPr algn="ctr"/>
              <a:r>
                <a:rPr lang="en-US" sz="1000" b="1" dirty="0">
                  <a:solidFill>
                    <a:schemeClr val="bg2">
                      <a:lumMod val="25000"/>
                    </a:schemeClr>
                  </a:solidFill>
                  <a:latin typeface="Calibri"/>
                </a:rPr>
                <a:t>Existing regional networks &amp; innovation ecosystems</a:t>
              </a:r>
            </a:p>
          </p:txBody>
        </p:sp>
        <p:sp>
          <p:nvSpPr>
            <p:cNvPr id="53" name="TextBox 52"/>
            <p:cNvSpPr txBox="1"/>
            <p:nvPr/>
          </p:nvSpPr>
          <p:spPr>
            <a:xfrm>
              <a:off x="51559" y="4645037"/>
              <a:ext cx="1245956" cy="845236"/>
            </a:xfrm>
            <a:prstGeom prst="rect">
              <a:avLst/>
            </a:prstGeom>
            <a:noFill/>
            <a:ln>
              <a:noFill/>
            </a:ln>
          </p:spPr>
          <p:txBody>
            <a:bodyPr wrap="square" rtlCol="0">
              <a:spAutoFit/>
            </a:bodyPr>
            <a:lstStyle/>
            <a:p>
              <a:pPr algn="ctr"/>
              <a:r>
                <a:rPr lang="en-US" sz="1000" b="1" dirty="0">
                  <a:solidFill>
                    <a:schemeClr val="bg2">
                      <a:lumMod val="25000"/>
                    </a:schemeClr>
                  </a:solidFill>
                  <a:latin typeface="Calibri"/>
                </a:rPr>
                <a:t>Existing workforce skills &amp; knowledge</a:t>
              </a:r>
            </a:p>
          </p:txBody>
        </p:sp>
        <p:sp>
          <p:nvSpPr>
            <p:cNvPr id="54" name="Rounded Rectangle 53"/>
            <p:cNvSpPr/>
            <p:nvPr/>
          </p:nvSpPr>
          <p:spPr>
            <a:xfrm>
              <a:off x="3246120" y="3776689"/>
              <a:ext cx="1749496" cy="683297"/>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Financing Support</a:t>
              </a:r>
            </a:p>
          </p:txBody>
        </p:sp>
        <p:sp>
          <p:nvSpPr>
            <p:cNvPr id="55" name="Rounded Rectangle 54"/>
            <p:cNvSpPr/>
            <p:nvPr/>
          </p:nvSpPr>
          <p:spPr>
            <a:xfrm>
              <a:off x="3246120" y="4576277"/>
              <a:ext cx="1749496" cy="683297"/>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b="1" dirty="0">
                <a:solidFill>
                  <a:prstClr val="black"/>
                </a:solidFill>
              </a:endParaRPr>
            </a:p>
            <a:p>
              <a:r>
                <a:rPr lang="en-US" sz="900" b="1" dirty="0">
                  <a:solidFill>
                    <a:schemeClr val="tx1"/>
                  </a:solidFill>
                </a:rPr>
                <a:t>Mentoring, Coaching &amp; Training</a:t>
              </a:r>
            </a:p>
            <a:p>
              <a:endParaRPr lang="en-US" sz="900" b="1" dirty="0">
                <a:solidFill>
                  <a:prstClr val="black"/>
                </a:solidFill>
                <a:latin typeface="Calibri"/>
              </a:endParaRPr>
            </a:p>
          </p:txBody>
        </p:sp>
        <p:sp>
          <p:nvSpPr>
            <p:cNvPr id="56" name="TextBox 55"/>
            <p:cNvSpPr txBox="1"/>
            <p:nvPr/>
          </p:nvSpPr>
          <p:spPr>
            <a:xfrm>
              <a:off x="1" y="5525497"/>
              <a:ext cx="1297515" cy="633926"/>
            </a:xfrm>
            <a:prstGeom prst="rect">
              <a:avLst/>
            </a:prstGeom>
            <a:noFill/>
            <a:ln>
              <a:noFill/>
            </a:ln>
          </p:spPr>
          <p:txBody>
            <a:bodyPr wrap="square" rtlCol="0">
              <a:spAutoFit/>
            </a:bodyPr>
            <a:lstStyle/>
            <a:p>
              <a:pPr algn="ctr"/>
              <a:r>
                <a:rPr lang="en-US" sz="1050" b="1" dirty="0">
                  <a:solidFill>
                    <a:schemeClr val="bg2">
                      <a:lumMod val="25000"/>
                    </a:schemeClr>
                  </a:solidFill>
                  <a:latin typeface="Calibri"/>
                </a:rPr>
                <a:t>Existing </a:t>
              </a:r>
            </a:p>
            <a:p>
              <a:pPr algn="ctr"/>
              <a:r>
                <a:rPr lang="en-US" sz="1050" b="1" dirty="0">
                  <a:solidFill>
                    <a:schemeClr val="bg2">
                      <a:lumMod val="25000"/>
                    </a:schemeClr>
                  </a:solidFill>
                  <a:latin typeface="Calibri"/>
                </a:rPr>
                <a:t>facilities</a:t>
              </a:r>
            </a:p>
          </p:txBody>
        </p:sp>
        <p:cxnSp>
          <p:nvCxnSpPr>
            <p:cNvPr id="57" name="Straight Connector 56"/>
            <p:cNvCxnSpPr>
              <a:cxnSpLocks/>
            </p:cNvCxnSpPr>
            <p:nvPr/>
          </p:nvCxnSpPr>
          <p:spPr>
            <a:xfrm flipH="1">
              <a:off x="1341254" y="449780"/>
              <a:ext cx="7375" cy="5702223"/>
            </a:xfrm>
            <a:prstGeom prst="line">
              <a:avLst/>
            </a:prstGeom>
            <a:ln w="15875">
              <a:solidFill>
                <a:schemeClr val="tx2">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cxnSpLocks/>
            </p:cNvCxnSpPr>
            <p:nvPr/>
          </p:nvCxnSpPr>
          <p:spPr>
            <a:xfrm>
              <a:off x="5178756" y="457201"/>
              <a:ext cx="0" cy="5718385"/>
            </a:xfrm>
            <a:prstGeom prst="line">
              <a:avLst/>
            </a:prstGeom>
            <a:ln w="15875">
              <a:solidFill>
                <a:schemeClr val="tx2">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0" name="Rounded Rectangle 59"/>
            <p:cNvSpPr/>
            <p:nvPr/>
          </p:nvSpPr>
          <p:spPr>
            <a:xfrm>
              <a:off x="5403278" y="2125593"/>
              <a:ext cx="1811337" cy="722642"/>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Markets &amp; Business Networks</a:t>
              </a:r>
            </a:p>
          </p:txBody>
        </p:sp>
        <p:sp>
          <p:nvSpPr>
            <p:cNvPr id="61" name="Rounded Rectangle 60"/>
            <p:cNvSpPr/>
            <p:nvPr/>
          </p:nvSpPr>
          <p:spPr>
            <a:xfrm>
              <a:off x="5399781" y="1274871"/>
              <a:ext cx="1814833" cy="758511"/>
            </a:xfrm>
            <a:prstGeom prst="roundRect">
              <a:avLst>
                <a:gd name="adj" fmla="val 23443"/>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schemeClr val="tx1"/>
                  </a:solidFill>
                  <a:latin typeface="Calibri"/>
                </a:rPr>
                <a:t>Product, Production Processes &amp; Business Capacities</a:t>
              </a:r>
            </a:p>
          </p:txBody>
        </p:sp>
        <p:sp>
          <p:nvSpPr>
            <p:cNvPr id="62" name="Rounded Rectangle 61"/>
            <p:cNvSpPr/>
            <p:nvPr/>
          </p:nvSpPr>
          <p:spPr>
            <a:xfrm>
              <a:off x="5416162" y="3820440"/>
              <a:ext cx="1798453" cy="707316"/>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Financing &amp; Investment</a:t>
              </a:r>
            </a:p>
          </p:txBody>
        </p:sp>
        <p:sp>
          <p:nvSpPr>
            <p:cNvPr id="63" name="Rounded Rectangle 62"/>
            <p:cNvSpPr/>
            <p:nvPr/>
          </p:nvSpPr>
          <p:spPr>
            <a:xfrm>
              <a:off x="5403278" y="4624855"/>
              <a:ext cx="1811337" cy="722642"/>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Human Capital &amp; Workforce</a:t>
              </a:r>
            </a:p>
          </p:txBody>
        </p:sp>
        <p:sp>
          <p:nvSpPr>
            <p:cNvPr id="64" name="Rounded Rectangle 63"/>
            <p:cNvSpPr/>
            <p:nvPr/>
          </p:nvSpPr>
          <p:spPr>
            <a:xfrm>
              <a:off x="1488242" y="3434961"/>
              <a:ext cx="1521657" cy="731520"/>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Other Funding</a:t>
              </a:r>
            </a:p>
          </p:txBody>
        </p:sp>
        <p:sp>
          <p:nvSpPr>
            <p:cNvPr id="65" name="Rounded Rectangle 64"/>
            <p:cNvSpPr/>
            <p:nvPr/>
          </p:nvSpPr>
          <p:spPr>
            <a:xfrm>
              <a:off x="1487697" y="4314959"/>
              <a:ext cx="1521657" cy="731520"/>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Client/Participant Resources</a:t>
              </a:r>
            </a:p>
          </p:txBody>
        </p:sp>
        <p:sp>
          <p:nvSpPr>
            <p:cNvPr id="66" name="Rounded Rectangle 65"/>
            <p:cNvSpPr/>
            <p:nvPr/>
          </p:nvSpPr>
          <p:spPr>
            <a:xfrm>
              <a:off x="5403278" y="2946844"/>
              <a:ext cx="1811337" cy="788947"/>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Innovation, Technology Transfer &amp; Commercialization</a:t>
              </a:r>
            </a:p>
          </p:txBody>
        </p:sp>
        <p:sp>
          <p:nvSpPr>
            <p:cNvPr id="67" name="TextBox 66"/>
            <p:cNvSpPr txBox="1"/>
            <p:nvPr/>
          </p:nvSpPr>
          <p:spPr>
            <a:xfrm>
              <a:off x="3253740" y="336800"/>
              <a:ext cx="1737360" cy="618387"/>
            </a:xfrm>
            <a:prstGeom prst="rect">
              <a:avLst/>
            </a:prstGeom>
            <a:noFill/>
          </p:spPr>
          <p:txBody>
            <a:bodyPr wrap="square" rtlCol="0">
              <a:spAutoFit/>
            </a:bodyPr>
            <a:lstStyle/>
            <a:p>
              <a:pPr algn="ctr"/>
              <a:r>
                <a:rPr lang="en-US" sz="1200" b="1" dirty="0">
                  <a:solidFill>
                    <a:srgbClr val="000000"/>
                  </a:solidFill>
                  <a:latin typeface="Calibri"/>
                </a:rPr>
                <a:t>Outputs</a:t>
              </a:r>
            </a:p>
            <a:p>
              <a:pPr algn="ctr"/>
              <a:r>
                <a:rPr lang="en-US" sz="788" b="1" i="1" dirty="0">
                  <a:solidFill>
                    <a:srgbClr val="000000"/>
                  </a:solidFill>
                  <a:latin typeface="Calibri"/>
                </a:rPr>
                <a:t>(Program Activities)</a:t>
              </a:r>
            </a:p>
          </p:txBody>
        </p:sp>
        <p:sp>
          <p:nvSpPr>
            <p:cNvPr id="68" name="TextBox 67"/>
            <p:cNvSpPr txBox="1"/>
            <p:nvPr/>
          </p:nvSpPr>
          <p:spPr>
            <a:xfrm>
              <a:off x="0" y="192981"/>
              <a:ext cx="1341810" cy="716854"/>
            </a:xfrm>
            <a:prstGeom prst="rect">
              <a:avLst/>
            </a:prstGeom>
            <a:noFill/>
          </p:spPr>
          <p:txBody>
            <a:bodyPr wrap="square" rtlCol="0">
              <a:spAutoFit/>
            </a:bodyPr>
            <a:lstStyle/>
            <a:p>
              <a:pPr algn="ctr"/>
              <a:r>
                <a:rPr lang="en-US" sz="1200" b="1" dirty="0">
                  <a:solidFill>
                    <a:schemeClr val="bg2">
                      <a:lumMod val="25000"/>
                    </a:schemeClr>
                  </a:solidFill>
                  <a:latin typeface="Calibri"/>
                </a:rPr>
                <a:t>Initial Conditions</a:t>
              </a:r>
            </a:p>
          </p:txBody>
        </p:sp>
        <p:sp>
          <p:nvSpPr>
            <p:cNvPr id="69" name="TextBox 68"/>
            <p:cNvSpPr txBox="1"/>
            <p:nvPr/>
          </p:nvSpPr>
          <p:spPr>
            <a:xfrm>
              <a:off x="5443557" y="311420"/>
              <a:ext cx="1551984" cy="669146"/>
            </a:xfrm>
            <a:prstGeom prst="rect">
              <a:avLst/>
            </a:prstGeom>
            <a:noFill/>
          </p:spPr>
          <p:txBody>
            <a:bodyPr wrap="square" rtlCol="0">
              <a:spAutoFit/>
            </a:bodyPr>
            <a:lstStyle/>
            <a:p>
              <a:pPr algn="ctr"/>
              <a:r>
                <a:rPr lang="en-US" sz="1200" b="1" dirty="0">
                  <a:solidFill>
                    <a:srgbClr val="000000"/>
                  </a:solidFill>
                  <a:latin typeface="Calibri"/>
                </a:rPr>
                <a:t>Capacity Outcomes</a:t>
              </a:r>
            </a:p>
            <a:p>
              <a:pPr algn="ctr"/>
              <a:r>
                <a:rPr lang="en-US" sz="1050" b="1" i="1" dirty="0">
                  <a:solidFill>
                    <a:srgbClr val="000000"/>
                  </a:solidFill>
                  <a:latin typeface="Calibri"/>
                </a:rPr>
                <a:t>(Shorter Term)</a:t>
              </a:r>
              <a:r>
                <a:rPr lang="en-US" sz="1050" b="1" dirty="0">
                  <a:solidFill>
                    <a:srgbClr val="000000"/>
                  </a:solidFill>
                  <a:latin typeface="Calibri"/>
                </a:rPr>
                <a:t> </a:t>
              </a:r>
              <a:endParaRPr lang="en-US" sz="1050" b="1" i="1" dirty="0">
                <a:solidFill>
                  <a:srgbClr val="000000"/>
                </a:solidFill>
                <a:latin typeface="Calibri"/>
              </a:endParaRPr>
            </a:p>
          </p:txBody>
        </p:sp>
        <p:sp>
          <p:nvSpPr>
            <p:cNvPr id="70" name="TextBox 69"/>
            <p:cNvSpPr txBox="1"/>
            <p:nvPr/>
          </p:nvSpPr>
          <p:spPr>
            <a:xfrm>
              <a:off x="7435639" y="825243"/>
              <a:ext cx="1628440" cy="905130"/>
            </a:xfrm>
            <a:prstGeom prst="rect">
              <a:avLst/>
            </a:prstGeom>
            <a:noFill/>
          </p:spPr>
          <p:txBody>
            <a:bodyPr wrap="square" rtlCol="0">
              <a:spAutoFit/>
            </a:bodyPr>
            <a:lstStyle/>
            <a:p>
              <a:pPr algn="ctr"/>
              <a:r>
                <a:rPr lang="en-US" sz="1200" b="1" dirty="0">
                  <a:solidFill>
                    <a:prstClr val="black"/>
                  </a:solidFill>
                  <a:latin typeface="Calibri"/>
                </a:rPr>
                <a:t>Realized</a:t>
              </a:r>
            </a:p>
            <a:p>
              <a:pPr algn="ctr"/>
              <a:r>
                <a:rPr lang="en-US" sz="1200" b="1" dirty="0">
                  <a:solidFill>
                    <a:prstClr val="black"/>
                  </a:solidFill>
                  <a:latin typeface="Calibri"/>
                </a:rPr>
                <a:t>Outcomes</a:t>
              </a:r>
            </a:p>
            <a:p>
              <a:pPr algn="ctr"/>
              <a:r>
                <a:rPr lang="en-US" sz="788" b="1" i="1" dirty="0">
                  <a:solidFill>
                    <a:prstClr val="black"/>
                  </a:solidFill>
                  <a:latin typeface="Calibri"/>
                </a:rPr>
                <a:t>(Longer Term)</a:t>
              </a:r>
            </a:p>
          </p:txBody>
        </p:sp>
        <p:sp>
          <p:nvSpPr>
            <p:cNvPr id="71" name="Rounded Rectangle 70"/>
            <p:cNvSpPr/>
            <p:nvPr/>
          </p:nvSpPr>
          <p:spPr>
            <a:xfrm>
              <a:off x="7425318" y="1919099"/>
              <a:ext cx="1858071" cy="3460564"/>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69"/>
                </a:spcAft>
              </a:pPr>
              <a:r>
                <a:rPr lang="en-US" sz="1200" b="1" dirty="0">
                  <a:solidFill>
                    <a:schemeClr val="tx1"/>
                  </a:solidFill>
                </a:rPr>
                <a:t>Regional-Level:</a:t>
              </a:r>
            </a:p>
            <a:p>
              <a:pPr marL="72009" indent="-72009">
                <a:spcAft>
                  <a:spcPts val="169"/>
                </a:spcAft>
                <a:buFont typeface="Arial"/>
                <a:buChar char="•"/>
              </a:pPr>
              <a:r>
                <a:rPr lang="en-US" sz="1050" i="1" dirty="0">
                  <a:solidFill>
                    <a:schemeClr val="tx1"/>
                  </a:solidFill>
                </a:rPr>
                <a:t>Establishment Growth/Survival</a:t>
              </a:r>
            </a:p>
            <a:p>
              <a:pPr marL="72009" indent="-72009">
                <a:spcAft>
                  <a:spcPts val="169"/>
                </a:spcAft>
                <a:buFont typeface="Arial"/>
                <a:buChar char="•"/>
              </a:pPr>
              <a:r>
                <a:rPr lang="en-US" sz="1050" i="1" dirty="0">
                  <a:solidFill>
                    <a:schemeClr val="tx1"/>
                  </a:solidFill>
                </a:rPr>
                <a:t>Job Growth</a:t>
              </a:r>
            </a:p>
            <a:p>
              <a:pPr marL="72009" indent="-72009">
                <a:spcAft>
                  <a:spcPts val="169"/>
                </a:spcAft>
                <a:buFont typeface="Arial"/>
                <a:buChar char="•"/>
              </a:pPr>
              <a:r>
                <a:rPr lang="en-US" sz="1050" i="1" dirty="0">
                  <a:solidFill>
                    <a:schemeClr val="tx1"/>
                  </a:solidFill>
                </a:rPr>
                <a:t>Earnings/Wage Growth</a:t>
              </a:r>
            </a:p>
            <a:p>
              <a:pPr marL="72009" indent="-72009">
                <a:spcAft>
                  <a:spcPts val="169"/>
                </a:spcAft>
                <a:buFont typeface="Arial"/>
                <a:buChar char="•"/>
              </a:pPr>
              <a:r>
                <a:rPr lang="en-US" sz="1050" i="1" dirty="0">
                  <a:solidFill>
                    <a:schemeClr val="tx1"/>
                  </a:solidFill>
                </a:rPr>
                <a:t>Revenue/Sales Growth</a:t>
              </a:r>
              <a:endParaRPr lang="en-US" sz="1050" dirty="0">
                <a:solidFill>
                  <a:schemeClr val="tx1"/>
                </a:solidFill>
              </a:endParaRPr>
            </a:p>
            <a:p>
              <a:pPr marL="72009" indent="-72009">
                <a:buFont typeface="Arial"/>
                <a:buChar char="•"/>
              </a:pPr>
              <a:r>
                <a:rPr lang="en-US" sz="1050" i="1" dirty="0">
                  <a:solidFill>
                    <a:schemeClr val="tx1"/>
                  </a:solidFill>
                </a:rPr>
                <a:t>Opportunities/ Equity</a:t>
              </a:r>
            </a:p>
            <a:p>
              <a:pPr marL="72009" indent="-72009">
                <a:buFont typeface="Arial"/>
                <a:buChar char="•"/>
              </a:pPr>
              <a:r>
                <a:rPr lang="en-US" sz="1050" i="1" dirty="0">
                  <a:solidFill>
                    <a:schemeClr val="tx1"/>
                  </a:solidFill>
                </a:rPr>
                <a:t>Increased share of cluster activity</a:t>
              </a:r>
            </a:p>
          </p:txBody>
        </p:sp>
        <p:sp>
          <p:nvSpPr>
            <p:cNvPr id="73" name="Rounded Rectangle 72"/>
            <p:cNvSpPr/>
            <p:nvPr/>
          </p:nvSpPr>
          <p:spPr>
            <a:xfrm>
              <a:off x="3246120" y="5389879"/>
              <a:ext cx="1749496" cy="683297"/>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b="1" dirty="0">
                <a:solidFill>
                  <a:srgbClr val="FF0000"/>
                </a:solidFill>
              </a:endParaRPr>
            </a:p>
            <a:p>
              <a:r>
                <a:rPr lang="en-US" sz="900" b="1" dirty="0">
                  <a:solidFill>
                    <a:schemeClr val="tx1"/>
                  </a:solidFill>
                </a:rPr>
                <a:t>Planning &amp; Institutional Development</a:t>
              </a:r>
            </a:p>
            <a:p>
              <a:endParaRPr lang="en-US" sz="900" b="1" dirty="0">
                <a:solidFill>
                  <a:prstClr val="black"/>
                </a:solidFill>
                <a:latin typeface="Calibri"/>
              </a:endParaRPr>
            </a:p>
          </p:txBody>
        </p:sp>
        <p:sp>
          <p:nvSpPr>
            <p:cNvPr id="74" name="Rounded Rectangle 73"/>
            <p:cNvSpPr/>
            <p:nvPr/>
          </p:nvSpPr>
          <p:spPr>
            <a:xfrm>
              <a:off x="5403278" y="5439707"/>
              <a:ext cx="1811337" cy="752823"/>
            </a:xfrm>
            <a:prstGeom prst="roundRect">
              <a:avLst/>
            </a:prstGeom>
            <a:noFill/>
            <a:ln w="254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prstClr val="black"/>
                  </a:solidFill>
                  <a:latin typeface="Calibri"/>
                </a:rPr>
                <a:t>Organizational Capacity</a:t>
              </a:r>
            </a:p>
          </p:txBody>
        </p:sp>
      </p:grpSp>
      <p:sp>
        <p:nvSpPr>
          <p:cNvPr id="38" name="Title 1"/>
          <p:cNvSpPr>
            <a:spLocks noGrp="1"/>
          </p:cNvSpPr>
          <p:nvPr>
            <p:ph type="title"/>
          </p:nvPr>
        </p:nvSpPr>
        <p:spPr>
          <a:xfrm>
            <a:off x="2111140" y="277394"/>
            <a:ext cx="6023356" cy="643400"/>
          </a:xfrm>
          <a:ln>
            <a:noFill/>
          </a:ln>
        </p:spPr>
        <p:txBody>
          <a:bodyPr/>
          <a:lstStyle/>
          <a:p>
            <a:r>
              <a:rPr lang="en-US" sz="2400" b="1" dirty="0">
                <a:solidFill>
                  <a:schemeClr val="tx2"/>
                </a:solidFill>
              </a:rPr>
              <a:t>Economic Development Logic Model</a:t>
            </a:r>
            <a:br>
              <a:rPr lang="en-US" sz="2400" b="1" dirty="0">
                <a:solidFill>
                  <a:schemeClr val="tx2"/>
                </a:solidFill>
              </a:rPr>
            </a:br>
            <a:r>
              <a:rPr lang="en-US" sz="1800" b="1" dirty="0">
                <a:solidFill>
                  <a:schemeClr val="tx2"/>
                </a:solidFill>
              </a:rPr>
              <a:t>(non-infrastructure portfolio)</a:t>
            </a:r>
            <a:endParaRPr lang="en-US" sz="2400" b="1" dirty="0">
              <a:solidFill>
                <a:schemeClr val="tx2"/>
              </a:solidFill>
            </a:endParaRPr>
          </a:p>
        </p:txBody>
      </p:sp>
      <p:sp>
        <p:nvSpPr>
          <p:cNvPr id="40" name="TextBox 39"/>
          <p:cNvSpPr txBox="1"/>
          <p:nvPr/>
        </p:nvSpPr>
        <p:spPr>
          <a:xfrm>
            <a:off x="1830744" y="1123642"/>
            <a:ext cx="1216846" cy="398251"/>
          </a:xfrm>
          <a:prstGeom prst="rect">
            <a:avLst/>
          </a:prstGeom>
          <a:noFill/>
        </p:spPr>
        <p:txBody>
          <a:bodyPr wrap="square" rtlCol="0">
            <a:spAutoFit/>
          </a:bodyPr>
          <a:lstStyle/>
          <a:p>
            <a:pPr algn="ctr"/>
            <a:r>
              <a:rPr lang="en-US" sz="1200" b="1" dirty="0">
                <a:solidFill>
                  <a:srgbClr val="000000"/>
                </a:solidFill>
                <a:latin typeface="Calibri"/>
              </a:rPr>
              <a:t>Inputs</a:t>
            </a:r>
          </a:p>
          <a:p>
            <a:pPr algn="ctr"/>
            <a:endParaRPr lang="en-US" sz="788" b="1" i="1" dirty="0">
              <a:solidFill>
                <a:srgbClr val="000000"/>
              </a:solidFill>
              <a:latin typeface="Calibri"/>
            </a:endParaRPr>
          </a:p>
        </p:txBody>
      </p:sp>
      <p:cxnSp>
        <p:nvCxnSpPr>
          <p:cNvPr id="6" name="Straight Arrow Connector 5"/>
          <p:cNvCxnSpPr>
            <a:cxnSpLocks/>
            <a:stCxn id="67" idx="1"/>
          </p:cNvCxnSpPr>
          <p:nvPr/>
        </p:nvCxnSpPr>
        <p:spPr>
          <a:xfrm>
            <a:off x="3359170" y="1376772"/>
            <a:ext cx="416412" cy="405312"/>
          </a:xfrm>
          <a:prstGeom prst="straightConnector1">
            <a:avLst/>
          </a:prstGeom>
          <a:ln w="57150">
            <a:solidFill>
              <a:srgbClr val="E658E9"/>
            </a:solidFill>
            <a:tailEnd type="triangle"/>
          </a:ln>
          <a:effectLst>
            <a:outerShdw blurRad="50800" dist="38100" dir="8100000" algn="tr"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cxnSp>
        <p:nvCxnSpPr>
          <p:cNvPr id="41" name="Straight Arrow Connector 40"/>
          <p:cNvCxnSpPr>
            <a:cxnSpLocks/>
          </p:cNvCxnSpPr>
          <p:nvPr/>
        </p:nvCxnSpPr>
        <p:spPr>
          <a:xfrm flipH="1">
            <a:off x="6732698" y="1306298"/>
            <a:ext cx="322511" cy="401937"/>
          </a:xfrm>
          <a:prstGeom prst="straightConnector1">
            <a:avLst/>
          </a:prstGeom>
          <a:ln w="57150">
            <a:solidFill>
              <a:srgbClr val="E658E9"/>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1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E8DCCF42-B34E-4CA5-853B-40FDAE2AEB88}"/>
              </a:ext>
            </a:extLst>
          </p:cNvPr>
          <p:cNvSpPr txBox="1"/>
          <p:nvPr/>
        </p:nvSpPr>
        <p:spPr>
          <a:xfrm>
            <a:off x="2645229" y="393236"/>
            <a:ext cx="4548207" cy="646331"/>
          </a:xfrm>
          <a:prstGeom prst="rect">
            <a:avLst/>
          </a:prstGeom>
          <a:noFill/>
          <a:ln>
            <a:noFill/>
          </a:ln>
        </p:spPr>
        <p:txBody>
          <a:bodyPr wrap="square" rtlCol="0">
            <a:spAutoFit/>
          </a:bodyPr>
          <a:lstStyle/>
          <a:p>
            <a:r>
              <a:rPr lang="en-US" dirty="0">
                <a:solidFill>
                  <a:srgbClr val="002060"/>
                </a:solidFill>
                <a:latin typeface="Calibri Light" panose="020F0302020204030204" pitchFamily="34" charset="0"/>
                <a:cs typeface="Calibri Light" panose="020F0302020204030204" pitchFamily="34" charset="0"/>
              </a:rPr>
              <a:t>The </a:t>
            </a:r>
            <a:r>
              <a:rPr lang="en-US" b="1" dirty="0">
                <a:solidFill>
                  <a:srgbClr val="002060"/>
                </a:solidFill>
                <a:latin typeface="Calibri Light" panose="020F0302020204030204" pitchFamily="34" charset="0"/>
                <a:cs typeface="Calibri Light" panose="020F0302020204030204" pitchFamily="34" charset="0"/>
              </a:rPr>
              <a:t>NEW</a:t>
            </a:r>
            <a:r>
              <a:rPr lang="en-US" dirty="0">
                <a:solidFill>
                  <a:srgbClr val="002060"/>
                </a:solidFill>
                <a:latin typeface="Calibri Light" panose="020F0302020204030204" pitchFamily="34" charset="0"/>
                <a:cs typeface="Calibri Light" panose="020F0302020204030204" pitchFamily="34" charset="0"/>
              </a:rPr>
              <a:t> ED-916: Semi-annual Questionnaire  on Outputs sponsored under an EDA grant</a:t>
            </a:r>
          </a:p>
        </p:txBody>
      </p:sp>
      <p:grpSp>
        <p:nvGrpSpPr>
          <p:cNvPr id="16" name="Group 15">
            <a:extLst>
              <a:ext uri="{FF2B5EF4-FFF2-40B4-BE49-F238E27FC236}">
                <a16:creationId xmlns:a16="http://schemas.microsoft.com/office/drawing/2014/main" id="{3F22982E-C01B-4500-863F-550607D54450}"/>
              </a:ext>
            </a:extLst>
          </p:cNvPr>
          <p:cNvGrpSpPr/>
          <p:nvPr/>
        </p:nvGrpSpPr>
        <p:grpSpPr>
          <a:xfrm>
            <a:off x="106274" y="1085005"/>
            <a:ext cx="9000626" cy="3869815"/>
            <a:chOff x="106274" y="1085005"/>
            <a:chExt cx="9000626" cy="3869815"/>
          </a:xfrm>
        </p:grpSpPr>
        <p:sp>
          <p:nvSpPr>
            <p:cNvPr id="24" name="Rectangle 23">
              <a:extLst>
                <a:ext uri="{FF2B5EF4-FFF2-40B4-BE49-F238E27FC236}">
                  <a16:creationId xmlns:a16="http://schemas.microsoft.com/office/drawing/2014/main" id="{5D56053C-B4D3-4BEA-BF83-06DEF59F54E2}"/>
                </a:ext>
              </a:extLst>
            </p:cNvPr>
            <p:cNvSpPr/>
            <p:nvPr/>
          </p:nvSpPr>
          <p:spPr>
            <a:xfrm>
              <a:off x="7013489" y="1105470"/>
              <a:ext cx="2093411" cy="3109992"/>
            </a:xfrm>
            <a:prstGeom prst="rect">
              <a:avLst/>
            </a:prstGeom>
            <a:solidFill>
              <a:srgbClr val="FFFFFF">
                <a:alpha val="80000"/>
              </a:srgbClr>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4" name="Rounded Rectangle 3"/>
            <p:cNvSpPr/>
            <p:nvPr/>
          </p:nvSpPr>
          <p:spPr>
            <a:xfrm>
              <a:off x="172312" y="2250529"/>
              <a:ext cx="3704749" cy="653314"/>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endParaRPr lang="en-US" sz="900" b="1" dirty="0">
                <a:solidFill>
                  <a:schemeClr val="tx2"/>
                </a:solidFill>
              </a:endParaRPr>
            </a:p>
            <a:p>
              <a:endParaRPr lang="en-US" sz="900" b="1" dirty="0">
                <a:solidFill>
                  <a:schemeClr val="tx2"/>
                </a:solidFill>
              </a:endParaRPr>
            </a:p>
            <a:p>
              <a:endParaRPr lang="en-US" sz="900" b="1" dirty="0">
                <a:solidFill>
                  <a:schemeClr val="tx2"/>
                </a:solidFill>
              </a:endParaRPr>
            </a:p>
            <a:p>
              <a:endParaRPr lang="en-US" sz="1050" b="1" dirty="0">
                <a:solidFill>
                  <a:schemeClr val="tx2"/>
                </a:solidFill>
              </a:endParaRPr>
            </a:p>
            <a:p>
              <a:r>
                <a:rPr lang="en-US" sz="900" b="1" dirty="0">
                  <a:solidFill>
                    <a:schemeClr val="bg2">
                      <a:lumMod val="25000"/>
                    </a:schemeClr>
                  </a:solidFill>
                </a:rPr>
                <a:t>Events, Networking Referrals:</a:t>
              </a:r>
              <a:br>
                <a:rPr lang="en-US" sz="900" b="1" dirty="0">
                  <a:solidFill>
                    <a:schemeClr val="bg2">
                      <a:lumMod val="25000"/>
                    </a:schemeClr>
                  </a:solidFill>
                </a:rPr>
              </a:br>
              <a:r>
                <a:rPr lang="en-US" sz="900" dirty="0">
                  <a:solidFill>
                    <a:schemeClr val="bg2">
                      <a:lumMod val="25000"/>
                    </a:schemeClr>
                  </a:solidFill>
                </a:rPr>
                <a:t>- </a:t>
              </a:r>
              <a:r>
                <a:rPr lang="en-US" sz="900" b="1" dirty="0">
                  <a:solidFill>
                    <a:schemeClr val="bg2">
                      <a:lumMod val="25000"/>
                    </a:schemeClr>
                  </a:solidFill>
                </a:rPr>
                <a:t>Type and # of events (showcases/conferences)</a:t>
              </a:r>
              <a:br>
                <a:rPr lang="en-US" sz="900" b="1" dirty="0">
                  <a:solidFill>
                    <a:schemeClr val="bg2">
                      <a:lumMod val="25000"/>
                    </a:schemeClr>
                  </a:solidFill>
                </a:rPr>
              </a:br>
              <a:r>
                <a:rPr lang="en-US" sz="900" dirty="0">
                  <a:solidFill>
                    <a:schemeClr val="bg2">
                      <a:lumMod val="25000"/>
                    </a:schemeClr>
                  </a:solidFill>
                </a:rPr>
                <a:t>- Focus of events (e.g., workforce development, disaster recovery, GVC)</a:t>
              </a:r>
              <a:br>
                <a:rPr lang="en-US" sz="900" dirty="0">
                  <a:solidFill>
                    <a:schemeClr val="bg2">
                      <a:lumMod val="25000"/>
                    </a:schemeClr>
                  </a:solidFill>
                </a:rPr>
              </a:br>
              <a:r>
                <a:rPr lang="en-US" sz="900" dirty="0">
                  <a:solidFill>
                    <a:schemeClr val="bg2">
                      <a:lumMod val="25000"/>
                    </a:schemeClr>
                  </a:solidFill>
                </a:rPr>
                <a:t>- Referral type/# of clients</a:t>
              </a:r>
              <a:br>
                <a:rPr lang="en-US" sz="900" dirty="0">
                  <a:solidFill>
                    <a:schemeClr val="tx2"/>
                  </a:solidFill>
                </a:rPr>
              </a:br>
              <a:br>
                <a:rPr lang="en-US" sz="900" dirty="0">
                  <a:solidFill>
                    <a:schemeClr val="tx2"/>
                  </a:solidFill>
                </a:rPr>
              </a:br>
              <a:br>
                <a:rPr lang="en-US" sz="900" b="1" dirty="0">
                  <a:solidFill>
                    <a:schemeClr val="tx2"/>
                  </a:solidFill>
                </a:rPr>
              </a:br>
              <a:endParaRPr lang="en-US" sz="900" b="1" dirty="0">
                <a:solidFill>
                  <a:schemeClr val="tx2"/>
                </a:solidFill>
              </a:endParaRPr>
            </a:p>
            <a:p>
              <a:endParaRPr lang="en-US" sz="900" b="1" dirty="0">
                <a:solidFill>
                  <a:schemeClr val="tx2"/>
                </a:solidFill>
                <a:latin typeface="Calibri"/>
              </a:endParaRPr>
            </a:p>
          </p:txBody>
        </p:sp>
        <p:sp>
          <p:nvSpPr>
            <p:cNvPr id="5" name="Rounded Rectangle 4"/>
            <p:cNvSpPr/>
            <p:nvPr/>
          </p:nvSpPr>
          <p:spPr>
            <a:xfrm>
              <a:off x="172313" y="1669365"/>
              <a:ext cx="3704748" cy="49171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endParaRPr lang="en-US" sz="1000" b="1" dirty="0">
                <a:solidFill>
                  <a:schemeClr val="tx2"/>
                </a:solidFill>
              </a:endParaRPr>
            </a:p>
            <a:p>
              <a:r>
                <a:rPr lang="en-US" sz="900" b="1" dirty="0">
                  <a:solidFill>
                    <a:schemeClr val="bg2">
                      <a:lumMod val="25000"/>
                    </a:schemeClr>
                  </a:solidFill>
                </a:rPr>
                <a:t>Facilities &amp; Equipment:</a:t>
              </a:r>
              <a:br>
                <a:rPr lang="en-US" sz="900" b="1" dirty="0">
                  <a:solidFill>
                    <a:schemeClr val="bg2">
                      <a:lumMod val="25000"/>
                    </a:schemeClr>
                  </a:solidFill>
                </a:rPr>
              </a:br>
              <a:r>
                <a:rPr lang="en-US" sz="900" dirty="0">
                  <a:solidFill>
                    <a:schemeClr val="bg2">
                      <a:lumMod val="25000"/>
                    </a:schemeClr>
                  </a:solidFill>
                </a:rPr>
                <a:t>- Existing &amp; new space &amp; purpose (e.g., maker space/lab);</a:t>
              </a:r>
            </a:p>
            <a:p>
              <a:r>
                <a:rPr lang="en-US" sz="900" dirty="0">
                  <a:solidFill>
                    <a:schemeClr val="bg2">
                      <a:lumMod val="25000"/>
                    </a:schemeClr>
                  </a:solidFill>
                </a:rPr>
                <a:t>- Type &amp; value of equipment</a:t>
              </a:r>
            </a:p>
            <a:p>
              <a:endParaRPr lang="en-US" sz="900" dirty="0">
                <a:solidFill>
                  <a:schemeClr val="tx2"/>
                </a:solidFill>
              </a:endParaRPr>
            </a:p>
          </p:txBody>
        </p:sp>
        <p:sp>
          <p:nvSpPr>
            <p:cNvPr id="6" name="Rounded Rectangle 5"/>
            <p:cNvSpPr/>
            <p:nvPr/>
          </p:nvSpPr>
          <p:spPr>
            <a:xfrm>
              <a:off x="180539" y="2964423"/>
              <a:ext cx="3704749" cy="962040"/>
            </a:xfrm>
            <a:prstGeom prst="roundRect">
              <a:avLst/>
            </a:prstGeom>
            <a:noFill/>
            <a:ln w="1905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endParaRPr lang="en-US" sz="900" b="1" dirty="0">
                <a:solidFill>
                  <a:schemeClr val="tx2"/>
                </a:solidFill>
              </a:endParaRPr>
            </a:p>
            <a:p>
              <a:r>
                <a:rPr lang="en-US" sz="900" b="1" dirty="0">
                  <a:solidFill>
                    <a:schemeClr val="bg2">
                      <a:lumMod val="25000"/>
                    </a:schemeClr>
                  </a:solidFill>
                </a:rPr>
                <a:t>R&amp;D &amp; Commercialization Support</a:t>
              </a:r>
            </a:p>
            <a:p>
              <a:r>
                <a:rPr lang="en-US" sz="900" dirty="0">
                  <a:solidFill>
                    <a:schemeClr val="bg2">
                      <a:lumMod val="25000"/>
                    </a:schemeClr>
                  </a:solidFill>
                  <a:latin typeface="Calibri"/>
                </a:rPr>
                <a:t>- # Clients assisted w/ technology commercialization or licensing</a:t>
              </a:r>
              <a:br>
                <a:rPr lang="en-US" sz="900" dirty="0">
                  <a:solidFill>
                    <a:schemeClr val="bg2">
                      <a:lumMod val="25000"/>
                    </a:schemeClr>
                  </a:solidFill>
                  <a:latin typeface="Calibri"/>
                </a:rPr>
              </a:br>
              <a:r>
                <a:rPr lang="en-US" sz="900" dirty="0">
                  <a:solidFill>
                    <a:schemeClr val="bg2">
                      <a:lumMod val="25000"/>
                    </a:schemeClr>
                  </a:solidFill>
                  <a:latin typeface="Calibri"/>
                </a:rPr>
                <a:t>- # Clients assisted w/ patenting</a:t>
              </a:r>
              <a:br>
                <a:rPr lang="en-US" sz="900" dirty="0">
                  <a:solidFill>
                    <a:schemeClr val="bg2">
                      <a:lumMod val="25000"/>
                    </a:schemeClr>
                  </a:solidFill>
                  <a:latin typeface="Calibri"/>
                </a:rPr>
              </a:br>
              <a:r>
                <a:rPr lang="en-US" sz="900" dirty="0">
                  <a:solidFill>
                    <a:schemeClr val="bg2">
                      <a:lumMod val="25000"/>
                    </a:schemeClr>
                  </a:solidFill>
                  <a:latin typeface="Calibri"/>
                </a:rPr>
                <a:t>- # Clients assisted w/coll. agreements</a:t>
              </a:r>
            </a:p>
            <a:p>
              <a:r>
                <a:rPr lang="en-US" sz="900" dirty="0">
                  <a:solidFill>
                    <a:schemeClr val="bg2">
                      <a:lumMod val="25000"/>
                    </a:schemeClr>
                  </a:solidFill>
                  <a:latin typeface="Calibri"/>
                </a:rPr>
                <a:t>- Type of R &amp; D activities;</a:t>
              </a:r>
              <a:br>
                <a:rPr lang="en-US" sz="900" dirty="0">
                  <a:solidFill>
                    <a:schemeClr val="bg2">
                      <a:lumMod val="25000"/>
                    </a:schemeClr>
                  </a:solidFill>
                  <a:latin typeface="Calibri"/>
                </a:rPr>
              </a:br>
              <a:r>
                <a:rPr lang="en-US" sz="900" dirty="0">
                  <a:solidFill>
                    <a:schemeClr val="bg2">
                      <a:lumMod val="25000"/>
                    </a:schemeClr>
                  </a:solidFill>
                  <a:latin typeface="Calibri"/>
                </a:rPr>
                <a:t>- # TAAF recovery plans focused on R&amp;D or commercialization &amp;licensing</a:t>
              </a:r>
            </a:p>
            <a:p>
              <a:pPr marL="171450" indent="-171450">
                <a:buFontTx/>
                <a:buChar char="-"/>
              </a:pPr>
              <a:endParaRPr lang="en-US" sz="900" dirty="0">
                <a:solidFill>
                  <a:schemeClr val="tx2"/>
                </a:solidFill>
                <a:latin typeface="Calibri"/>
              </a:endParaRPr>
            </a:p>
          </p:txBody>
        </p:sp>
        <p:sp>
          <p:nvSpPr>
            <p:cNvPr id="7" name="Rounded Rectangle 6"/>
            <p:cNvSpPr/>
            <p:nvPr/>
          </p:nvSpPr>
          <p:spPr>
            <a:xfrm>
              <a:off x="172312" y="3987043"/>
              <a:ext cx="3704749" cy="962041"/>
            </a:xfrm>
            <a:prstGeom prst="roundRect">
              <a:avLst/>
            </a:prstGeom>
            <a:noFill/>
            <a:ln>
              <a:solidFill>
                <a:srgbClr val="E658E9"/>
              </a:solidFill>
            </a:ln>
          </p:spPr>
          <p:style>
            <a:lnRef idx="2">
              <a:schemeClr val="accent3"/>
            </a:lnRef>
            <a:fillRef idx="1">
              <a:schemeClr val="lt1"/>
            </a:fillRef>
            <a:effectRef idx="0">
              <a:schemeClr val="accent3"/>
            </a:effectRef>
            <a:fontRef idx="minor">
              <a:schemeClr val="dk1"/>
            </a:fontRef>
          </p:style>
          <p:txBody>
            <a:bodyPr rtlCol="0" anchor="ctr"/>
            <a:lstStyle/>
            <a:p>
              <a:r>
                <a:rPr lang="en-US" sz="900" b="1" dirty="0">
                  <a:solidFill>
                    <a:schemeClr val="bg2">
                      <a:lumMod val="25000"/>
                    </a:schemeClr>
                  </a:solidFill>
                  <a:latin typeface="Calibri"/>
                </a:rPr>
                <a:t>Financing Support</a:t>
              </a:r>
            </a:p>
            <a:p>
              <a:r>
                <a:rPr lang="en-US" sz="900" dirty="0">
                  <a:solidFill>
                    <a:schemeClr val="bg2">
                      <a:lumMod val="25000"/>
                    </a:schemeClr>
                  </a:solidFill>
                  <a:latin typeface="Calibri"/>
                </a:rPr>
                <a:t>- # clients assisted with seed/angel/</a:t>
              </a:r>
              <a:r>
                <a:rPr lang="en-US" sz="900" dirty="0" err="1">
                  <a:solidFill>
                    <a:schemeClr val="bg2">
                      <a:lumMod val="25000"/>
                    </a:schemeClr>
                  </a:solidFill>
                  <a:latin typeface="Calibri"/>
                </a:rPr>
                <a:t>vc</a:t>
              </a:r>
              <a:r>
                <a:rPr lang="en-US" sz="900" dirty="0">
                  <a:solidFill>
                    <a:schemeClr val="bg2">
                      <a:lumMod val="25000"/>
                    </a:schemeClr>
                  </a:solidFill>
                  <a:latin typeface="Calibri"/>
                </a:rPr>
                <a:t> funding</a:t>
              </a:r>
              <a:br>
                <a:rPr lang="en-US" sz="900" dirty="0">
                  <a:solidFill>
                    <a:schemeClr val="bg2">
                      <a:lumMod val="25000"/>
                    </a:schemeClr>
                  </a:solidFill>
                  <a:latin typeface="Calibri"/>
                </a:rPr>
              </a:br>
              <a:r>
                <a:rPr lang="en-US" sz="900" dirty="0">
                  <a:solidFill>
                    <a:schemeClr val="bg2">
                      <a:lumMod val="25000"/>
                    </a:schemeClr>
                  </a:solidFill>
                  <a:latin typeface="Calibri"/>
                </a:rPr>
                <a:t>- # clients assisted w/ grant proposals or loan applications</a:t>
              </a:r>
              <a:br>
                <a:rPr lang="en-US" sz="900" dirty="0">
                  <a:solidFill>
                    <a:schemeClr val="bg2">
                      <a:lumMod val="25000"/>
                    </a:schemeClr>
                  </a:solidFill>
                  <a:latin typeface="Calibri"/>
                </a:rPr>
              </a:br>
              <a:r>
                <a:rPr lang="en-US" sz="900" dirty="0">
                  <a:solidFill>
                    <a:schemeClr val="bg2">
                      <a:lumMod val="25000"/>
                    </a:schemeClr>
                  </a:solidFill>
                  <a:latin typeface="Calibri"/>
                </a:rPr>
                <a:t>- # clients assisted w/ other types of financial assistance (e.g., contracts)</a:t>
              </a:r>
              <a:br>
                <a:rPr lang="en-US" sz="900" dirty="0">
                  <a:solidFill>
                    <a:schemeClr val="bg2">
                      <a:lumMod val="25000"/>
                    </a:schemeClr>
                  </a:solidFill>
                  <a:latin typeface="Calibri"/>
                </a:rPr>
              </a:br>
              <a:r>
                <a:rPr lang="en-US" sz="900" dirty="0">
                  <a:solidFill>
                    <a:schemeClr val="bg2">
                      <a:lumMod val="25000"/>
                    </a:schemeClr>
                  </a:solidFill>
                  <a:latin typeface="Calibri"/>
                </a:rPr>
                <a:t>- # and type of financial assistance appl. by the organization</a:t>
              </a:r>
              <a:br>
                <a:rPr lang="en-US" sz="900" dirty="0">
                  <a:solidFill>
                    <a:schemeClr val="bg2">
                      <a:lumMod val="25000"/>
                    </a:schemeClr>
                  </a:solidFill>
                  <a:latin typeface="Calibri"/>
                </a:rPr>
              </a:br>
              <a:r>
                <a:rPr lang="en-US" sz="900" dirty="0">
                  <a:solidFill>
                    <a:schemeClr val="bg2">
                      <a:lumMod val="25000"/>
                    </a:schemeClr>
                  </a:solidFill>
                  <a:latin typeface="Calibri"/>
                </a:rPr>
                <a:t>- # TAAF business recovery plans focused on financing</a:t>
              </a:r>
              <a:endParaRPr lang="en-US" sz="900" b="1" dirty="0">
                <a:solidFill>
                  <a:schemeClr val="bg2">
                    <a:lumMod val="25000"/>
                  </a:schemeClr>
                </a:solidFill>
                <a:latin typeface="Calibri"/>
              </a:endParaRPr>
            </a:p>
          </p:txBody>
        </p:sp>
        <p:sp>
          <p:nvSpPr>
            <p:cNvPr id="8" name="Rounded Rectangle 7"/>
            <p:cNvSpPr/>
            <p:nvPr/>
          </p:nvSpPr>
          <p:spPr>
            <a:xfrm>
              <a:off x="4012847" y="1627958"/>
              <a:ext cx="2745525" cy="1926697"/>
            </a:xfrm>
            <a:prstGeom prst="roundRect">
              <a:avLst/>
            </a:prstGeom>
            <a:noFill/>
            <a:ln w="19050">
              <a:solidFill>
                <a:srgbClr val="3F8ECF"/>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sz="900" b="1" dirty="0">
                <a:solidFill>
                  <a:schemeClr val="tx2"/>
                </a:solidFill>
              </a:endParaRPr>
            </a:p>
            <a:p>
              <a:r>
                <a:rPr lang="en-US" sz="900" b="1" dirty="0">
                  <a:solidFill>
                    <a:schemeClr val="bg2">
                      <a:lumMod val="25000"/>
                    </a:schemeClr>
                  </a:solidFill>
                </a:rPr>
                <a:t>Mentoring, Coaching &amp; Training</a:t>
              </a:r>
            </a:p>
            <a:p>
              <a:r>
                <a:rPr lang="en-US" sz="900" dirty="0">
                  <a:solidFill>
                    <a:schemeClr val="bg2">
                      <a:lumMod val="25000"/>
                    </a:schemeClr>
                  </a:solidFill>
                </a:rPr>
                <a:t>- # training/skill assistance sessions held</a:t>
              </a:r>
            </a:p>
            <a:p>
              <a:r>
                <a:rPr lang="en-US" sz="900" dirty="0">
                  <a:solidFill>
                    <a:schemeClr val="bg2">
                      <a:lumMod val="25000"/>
                    </a:schemeClr>
                  </a:solidFill>
                </a:rPr>
                <a:t>- # firms/participants</a:t>
              </a:r>
              <a:br>
                <a:rPr lang="en-US" sz="900" dirty="0">
                  <a:solidFill>
                    <a:schemeClr val="bg2">
                      <a:lumMod val="25000"/>
                    </a:schemeClr>
                  </a:solidFill>
                </a:rPr>
              </a:br>
              <a:r>
                <a:rPr lang="en-US" sz="900" dirty="0">
                  <a:solidFill>
                    <a:schemeClr val="bg2">
                      <a:lumMod val="25000"/>
                    </a:schemeClr>
                  </a:solidFill>
                </a:rPr>
                <a:t>- </a:t>
              </a:r>
              <a:r>
                <a:rPr lang="en-US" sz="900" b="1" dirty="0">
                  <a:solidFill>
                    <a:schemeClr val="bg2">
                      <a:lumMod val="25000"/>
                    </a:schemeClr>
                  </a:solidFill>
                </a:rPr>
                <a:t>focus of training/skills assistance (e.g., project management, business analytics)</a:t>
              </a:r>
              <a:br>
                <a:rPr lang="en-US" sz="900" b="1" dirty="0">
                  <a:solidFill>
                    <a:schemeClr val="bg2">
                      <a:lumMod val="25000"/>
                    </a:schemeClr>
                  </a:solidFill>
                </a:rPr>
              </a:br>
              <a:r>
                <a:rPr lang="en-US" sz="900" dirty="0">
                  <a:solidFill>
                    <a:schemeClr val="bg2">
                      <a:lumMod val="25000"/>
                    </a:schemeClr>
                  </a:solidFill>
                </a:rPr>
                <a:t>- role of private sector firms in training</a:t>
              </a:r>
              <a:br>
                <a:rPr lang="en-US" sz="900" dirty="0">
                  <a:solidFill>
                    <a:schemeClr val="bg2">
                      <a:lumMod val="25000"/>
                    </a:schemeClr>
                  </a:solidFill>
                </a:rPr>
              </a:br>
              <a:r>
                <a:rPr lang="en-US" sz="900" dirty="0">
                  <a:solidFill>
                    <a:schemeClr val="bg2">
                      <a:lumMod val="25000"/>
                    </a:schemeClr>
                  </a:solidFill>
                </a:rPr>
                <a:t>- # bootcamps &amp; accelerators held</a:t>
              </a:r>
              <a:br>
                <a:rPr lang="en-US" sz="900" dirty="0">
                  <a:solidFill>
                    <a:schemeClr val="bg2">
                      <a:lumMod val="25000"/>
                    </a:schemeClr>
                  </a:solidFill>
                </a:rPr>
              </a:br>
              <a:r>
                <a:rPr lang="en-US" sz="900" dirty="0">
                  <a:solidFill>
                    <a:schemeClr val="bg2">
                      <a:lumMod val="25000"/>
                    </a:schemeClr>
                  </a:solidFill>
                </a:rPr>
                <a:t>- # mentoring/coaching sessions</a:t>
              </a:r>
              <a:br>
                <a:rPr lang="en-US" sz="900" dirty="0">
                  <a:solidFill>
                    <a:schemeClr val="bg2">
                      <a:lumMod val="25000"/>
                    </a:schemeClr>
                  </a:solidFill>
                </a:rPr>
              </a:br>
              <a:r>
                <a:rPr lang="en-US" sz="900" dirty="0">
                  <a:solidFill>
                    <a:schemeClr val="bg2">
                      <a:lumMod val="25000"/>
                    </a:schemeClr>
                  </a:solidFill>
                </a:rPr>
                <a:t>- type of business assistance provided (</a:t>
              </a:r>
              <a:r>
                <a:rPr lang="en-US" sz="900" dirty="0" err="1">
                  <a:solidFill>
                    <a:schemeClr val="bg2">
                      <a:lumMod val="25000"/>
                    </a:schemeClr>
                  </a:solidFill>
                </a:rPr>
                <a:t>e.g</a:t>
              </a:r>
              <a:r>
                <a:rPr lang="en-US" sz="900" dirty="0">
                  <a:solidFill>
                    <a:schemeClr val="bg2">
                      <a:lumMod val="25000"/>
                    </a:schemeClr>
                  </a:solidFill>
                </a:rPr>
                <a:t>, product development or exporting advice)</a:t>
              </a:r>
              <a:br>
                <a:rPr lang="en-US" sz="900" dirty="0">
                  <a:solidFill>
                    <a:schemeClr val="bg2">
                      <a:lumMod val="25000"/>
                    </a:schemeClr>
                  </a:solidFill>
                </a:rPr>
              </a:br>
              <a:r>
                <a:rPr lang="en-US" sz="900" dirty="0">
                  <a:solidFill>
                    <a:schemeClr val="bg2">
                      <a:lumMod val="25000"/>
                    </a:schemeClr>
                  </a:solidFill>
                </a:rPr>
                <a:t>- # of TAAF business recovery plans to include mentoring/coaching/training </a:t>
              </a:r>
              <a:endParaRPr lang="en-US" sz="900" b="1" dirty="0">
                <a:solidFill>
                  <a:schemeClr val="bg2">
                    <a:lumMod val="25000"/>
                  </a:schemeClr>
                </a:solidFill>
              </a:endParaRPr>
            </a:p>
            <a:p>
              <a:endParaRPr lang="en-US" sz="900" b="1" dirty="0">
                <a:solidFill>
                  <a:schemeClr val="tx2"/>
                </a:solidFill>
                <a:latin typeface="Calibri"/>
              </a:endParaRPr>
            </a:p>
          </p:txBody>
        </p:sp>
        <p:sp>
          <p:nvSpPr>
            <p:cNvPr id="9" name="Rounded Rectangle 8"/>
            <p:cNvSpPr/>
            <p:nvPr/>
          </p:nvSpPr>
          <p:spPr>
            <a:xfrm>
              <a:off x="4097999" y="3640451"/>
              <a:ext cx="2706487" cy="1314369"/>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schemeClr val="bg2">
                      <a:lumMod val="25000"/>
                    </a:schemeClr>
                  </a:solidFill>
                </a:rPr>
                <a:t>Planning &amp; Institutional Development</a:t>
              </a:r>
              <a:br>
                <a:rPr lang="en-US" sz="900" b="1" dirty="0">
                  <a:solidFill>
                    <a:schemeClr val="bg2">
                      <a:lumMod val="25000"/>
                    </a:schemeClr>
                  </a:solidFill>
                </a:rPr>
              </a:br>
              <a:r>
                <a:rPr lang="en-US" sz="900" dirty="0">
                  <a:solidFill>
                    <a:schemeClr val="bg2">
                      <a:lumMod val="25000"/>
                    </a:schemeClr>
                  </a:solidFill>
                </a:rPr>
                <a:t>-Type of planning/institutional </a:t>
              </a:r>
              <a:r>
                <a:rPr lang="en-US" sz="900" dirty="0" err="1">
                  <a:solidFill>
                    <a:schemeClr val="bg2">
                      <a:lumMod val="25000"/>
                    </a:schemeClr>
                  </a:solidFill>
                </a:rPr>
                <a:t>devt</a:t>
              </a:r>
              <a:r>
                <a:rPr lang="en-US" sz="900" dirty="0">
                  <a:solidFill>
                    <a:schemeClr val="bg2">
                      <a:lumMod val="25000"/>
                    </a:schemeClr>
                  </a:solidFill>
                </a:rPr>
                <a:t>. activities (e.g., research, feasibility study, economic impact analysis, etc.)</a:t>
              </a:r>
            </a:p>
            <a:p>
              <a:r>
                <a:rPr lang="en-US" sz="900" b="1" dirty="0">
                  <a:solidFill>
                    <a:schemeClr val="bg2">
                      <a:lumMod val="25000"/>
                    </a:schemeClr>
                  </a:solidFill>
                  <a:latin typeface="Calibri"/>
                </a:rPr>
                <a:t>- # Outreach events to stakeholders</a:t>
              </a:r>
              <a:br>
                <a:rPr lang="en-US" sz="900" dirty="0">
                  <a:solidFill>
                    <a:schemeClr val="bg2">
                      <a:lumMod val="25000"/>
                    </a:schemeClr>
                  </a:solidFill>
                  <a:latin typeface="Calibri"/>
                </a:rPr>
              </a:br>
              <a:r>
                <a:rPr lang="en-US" sz="900" dirty="0">
                  <a:solidFill>
                    <a:schemeClr val="bg2">
                      <a:lumMod val="25000"/>
                    </a:schemeClr>
                  </a:solidFill>
                  <a:latin typeface="Calibri"/>
                </a:rPr>
                <a:t>- Type of stakeholders</a:t>
              </a:r>
              <a:br>
                <a:rPr lang="en-US" sz="900" dirty="0">
                  <a:solidFill>
                    <a:schemeClr val="bg2">
                      <a:lumMod val="25000"/>
                    </a:schemeClr>
                  </a:solidFill>
                  <a:latin typeface="Calibri"/>
                </a:rPr>
              </a:br>
              <a:r>
                <a:rPr lang="en-US" sz="900" dirty="0">
                  <a:solidFill>
                    <a:schemeClr val="bg2">
                      <a:lumMod val="25000"/>
                    </a:schemeClr>
                  </a:solidFill>
                  <a:latin typeface="Calibri"/>
                </a:rPr>
                <a:t>- Type of data tools used</a:t>
              </a:r>
              <a:br>
                <a:rPr lang="en-US" sz="900" dirty="0">
                  <a:solidFill>
                    <a:schemeClr val="bg2">
                      <a:lumMod val="25000"/>
                    </a:schemeClr>
                  </a:solidFill>
                  <a:latin typeface="Calibri"/>
                </a:rPr>
              </a:br>
              <a:r>
                <a:rPr lang="en-US" sz="900" dirty="0">
                  <a:solidFill>
                    <a:schemeClr val="bg2">
                      <a:lumMod val="25000"/>
                    </a:schemeClr>
                  </a:solidFill>
                  <a:latin typeface="Calibri"/>
                </a:rPr>
                <a:t>-Consulting or other professional expertise sought.</a:t>
              </a:r>
            </a:p>
          </p:txBody>
        </p:sp>
        <p:sp>
          <p:nvSpPr>
            <p:cNvPr id="10" name="Rounded Rectangle 9"/>
            <p:cNvSpPr/>
            <p:nvPr/>
          </p:nvSpPr>
          <p:spPr>
            <a:xfrm>
              <a:off x="106274" y="1138929"/>
              <a:ext cx="6600947" cy="3988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tx2"/>
                </a:solidFill>
              </a:endParaRPr>
            </a:p>
            <a:p>
              <a:endParaRPr lang="en-US" sz="1200" b="1" dirty="0">
                <a:solidFill>
                  <a:schemeClr val="tx2"/>
                </a:solidFill>
              </a:endParaRPr>
            </a:p>
          </p:txBody>
        </p:sp>
        <p:sp>
          <p:nvSpPr>
            <p:cNvPr id="12" name="Rounded Rectangle 11"/>
            <p:cNvSpPr/>
            <p:nvPr/>
          </p:nvSpPr>
          <p:spPr>
            <a:xfrm>
              <a:off x="7193436" y="1147670"/>
              <a:ext cx="1767619" cy="394063"/>
            </a:xfrm>
            <a:prstGeom prst="roundRect">
              <a:avLst/>
            </a:prstGeom>
            <a:solidFill>
              <a:srgbClr val="FFFFFF"/>
            </a:solidFill>
            <a:ln w="28575">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r>
                <a:rPr lang="en-US" sz="1000" b="1" dirty="0">
                  <a:solidFill>
                    <a:schemeClr val="bg2">
                      <a:lumMod val="25000"/>
                    </a:schemeClr>
                  </a:solidFill>
                </a:rPr>
                <a:t>Capital Challenge Questions</a:t>
              </a:r>
              <a:endParaRPr lang="en-US" sz="1000" b="1" dirty="0">
                <a:solidFill>
                  <a:schemeClr val="bg2">
                    <a:lumMod val="25000"/>
                  </a:schemeClr>
                </a:solidFill>
                <a:latin typeface="Calibri"/>
              </a:endParaRPr>
            </a:p>
          </p:txBody>
        </p:sp>
        <p:sp>
          <p:nvSpPr>
            <p:cNvPr id="15" name="Rounded Rectangle 14"/>
            <p:cNvSpPr/>
            <p:nvPr/>
          </p:nvSpPr>
          <p:spPr>
            <a:xfrm>
              <a:off x="7268774" y="4441194"/>
              <a:ext cx="1465793" cy="447857"/>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b="1" dirty="0">
                <a:solidFill>
                  <a:schemeClr val="tx2"/>
                </a:solidFill>
              </a:endParaRPr>
            </a:p>
            <a:p>
              <a:r>
                <a:rPr lang="en-US" sz="900" dirty="0">
                  <a:solidFill>
                    <a:schemeClr val="bg2">
                      <a:lumMod val="25000"/>
                    </a:schemeClr>
                  </a:solidFill>
                </a:rPr>
                <a:t>Planning &amp; Institutional Development/CEDS</a:t>
              </a:r>
            </a:p>
            <a:p>
              <a:endParaRPr lang="en-US" sz="900" b="1" dirty="0">
                <a:solidFill>
                  <a:schemeClr val="tx2"/>
                </a:solidFill>
                <a:latin typeface="Calibri"/>
              </a:endParaRPr>
            </a:p>
          </p:txBody>
        </p:sp>
        <p:cxnSp>
          <p:nvCxnSpPr>
            <p:cNvPr id="20" name="Straight Arrow Connector 19"/>
            <p:cNvCxnSpPr>
              <a:cxnSpLocks/>
            </p:cNvCxnSpPr>
            <p:nvPr/>
          </p:nvCxnSpPr>
          <p:spPr>
            <a:xfrm>
              <a:off x="6875976" y="4591234"/>
              <a:ext cx="328093" cy="0"/>
            </a:xfrm>
            <a:prstGeom prst="straightConnector1">
              <a:avLst/>
            </a:prstGeom>
            <a:ln w="38100">
              <a:solidFill>
                <a:srgbClr val="E658E9"/>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DEAD7721-D0CF-4AD9-8C12-35C5FDB384EA}"/>
                </a:ext>
              </a:extLst>
            </p:cNvPr>
            <p:cNvCxnSpPr>
              <a:cxnSpLocks/>
            </p:cNvCxnSpPr>
            <p:nvPr/>
          </p:nvCxnSpPr>
          <p:spPr>
            <a:xfrm>
              <a:off x="6815561" y="1335594"/>
              <a:ext cx="318635" cy="0"/>
            </a:xfrm>
            <a:prstGeom prst="straightConnector1">
              <a:avLst/>
            </a:prstGeom>
            <a:ln w="38100">
              <a:solidFill>
                <a:srgbClr val="E658E9"/>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193436" y="1627958"/>
              <a:ext cx="1767619" cy="1354582"/>
            </a:xfrm>
            <a:prstGeom prst="roundRect">
              <a:avLst/>
            </a:prstGeom>
            <a:solidFill>
              <a:srgbClr val="FFFFFF"/>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sz="900" b="1" dirty="0">
                <a:solidFill>
                  <a:schemeClr val="tx2"/>
                </a:solidFill>
              </a:endParaRPr>
            </a:p>
            <a:p>
              <a:r>
                <a:rPr lang="en-US" sz="900" b="1" dirty="0">
                  <a:solidFill>
                    <a:schemeClr val="bg2">
                      <a:lumMod val="25000"/>
                    </a:schemeClr>
                  </a:solidFill>
                </a:rPr>
                <a:t>Seed Fund:</a:t>
              </a:r>
              <a:br>
                <a:rPr lang="en-US" sz="900" b="1" dirty="0">
                  <a:solidFill>
                    <a:schemeClr val="bg2">
                      <a:lumMod val="25000"/>
                    </a:schemeClr>
                  </a:solidFill>
                </a:rPr>
              </a:br>
              <a:r>
                <a:rPr lang="en-US" sz="900" dirty="0">
                  <a:solidFill>
                    <a:schemeClr val="bg2">
                      <a:lumMod val="25000"/>
                    </a:schemeClr>
                  </a:solidFill>
                </a:rPr>
                <a:t>-</a:t>
              </a:r>
              <a:r>
                <a:rPr lang="en-US" sz="900" b="1" dirty="0">
                  <a:solidFill>
                    <a:schemeClr val="bg2">
                      <a:lumMod val="25000"/>
                    </a:schemeClr>
                  </a:solidFill>
                </a:rPr>
                <a:t> </a:t>
              </a:r>
              <a:r>
                <a:rPr lang="en-US" sz="900" dirty="0">
                  <a:solidFill>
                    <a:schemeClr val="bg2">
                      <a:lumMod val="25000"/>
                    </a:schemeClr>
                  </a:solidFill>
                </a:rPr>
                <a:t>Total target seed fund;</a:t>
              </a:r>
              <a:br>
                <a:rPr lang="en-US" sz="900" dirty="0">
                  <a:solidFill>
                    <a:schemeClr val="bg2">
                      <a:lumMod val="25000"/>
                    </a:schemeClr>
                  </a:solidFill>
                </a:rPr>
              </a:br>
              <a:r>
                <a:rPr lang="en-US" sz="900" dirty="0">
                  <a:solidFill>
                    <a:schemeClr val="bg2">
                      <a:lumMod val="25000"/>
                    </a:schemeClr>
                  </a:solidFill>
                </a:rPr>
                <a:t>- total amount raised;</a:t>
              </a:r>
              <a:br>
                <a:rPr lang="en-US" sz="900" dirty="0">
                  <a:solidFill>
                    <a:schemeClr val="bg2">
                      <a:lumMod val="25000"/>
                    </a:schemeClr>
                  </a:solidFill>
                </a:rPr>
              </a:br>
              <a:r>
                <a:rPr lang="en-US" sz="900" dirty="0">
                  <a:solidFill>
                    <a:schemeClr val="bg2">
                      <a:lumMod val="25000"/>
                    </a:schemeClr>
                  </a:solidFill>
                </a:rPr>
                <a:t>- # of fund contributors;</a:t>
              </a:r>
              <a:br>
                <a:rPr lang="en-US" sz="900" dirty="0">
                  <a:solidFill>
                    <a:schemeClr val="bg2">
                      <a:lumMod val="25000"/>
                    </a:schemeClr>
                  </a:solidFill>
                </a:rPr>
              </a:br>
              <a:r>
                <a:rPr lang="en-US" sz="900" dirty="0">
                  <a:solidFill>
                    <a:schemeClr val="bg2">
                      <a:lumMod val="25000"/>
                    </a:schemeClr>
                  </a:solidFill>
                </a:rPr>
                <a:t>- # of investments in portfolio companies;</a:t>
              </a:r>
            </a:p>
            <a:p>
              <a:r>
                <a:rPr lang="en-US" sz="900" dirty="0">
                  <a:solidFill>
                    <a:schemeClr val="bg2">
                      <a:lumMod val="25000"/>
                    </a:schemeClr>
                  </a:solidFill>
                </a:rPr>
                <a:t> -average investment in portfolio companies; </a:t>
              </a:r>
              <a:br>
                <a:rPr lang="en-US" sz="900" dirty="0">
                  <a:solidFill>
                    <a:schemeClr val="bg2">
                      <a:lumMod val="25000"/>
                    </a:schemeClr>
                  </a:solidFill>
                </a:rPr>
              </a:br>
              <a:r>
                <a:rPr lang="en-US" sz="900" dirty="0">
                  <a:solidFill>
                    <a:schemeClr val="bg2">
                      <a:lumMod val="25000"/>
                    </a:schemeClr>
                  </a:solidFill>
                </a:rPr>
                <a:t>- time horizon for the fund</a:t>
              </a:r>
            </a:p>
            <a:p>
              <a:endParaRPr lang="en-US" sz="900" b="1" dirty="0">
                <a:solidFill>
                  <a:schemeClr val="tx2"/>
                </a:solidFill>
                <a:latin typeface="Calibri"/>
              </a:endParaRPr>
            </a:p>
          </p:txBody>
        </p:sp>
        <p:sp>
          <p:nvSpPr>
            <p:cNvPr id="13" name="Rounded Rectangle 12"/>
            <p:cNvSpPr/>
            <p:nvPr/>
          </p:nvSpPr>
          <p:spPr>
            <a:xfrm>
              <a:off x="7204069" y="3049900"/>
              <a:ext cx="1767619" cy="1086379"/>
            </a:xfrm>
            <a:prstGeom prst="roundRect">
              <a:avLst/>
            </a:prstGeom>
            <a:solidFill>
              <a:srgbClr val="FFFFFF"/>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br>
                <a:rPr lang="en-US" sz="900" b="1" dirty="0">
                  <a:solidFill>
                    <a:schemeClr val="tx2"/>
                  </a:solidFill>
                  <a:latin typeface="Calibri"/>
                </a:rPr>
              </a:br>
              <a:r>
                <a:rPr lang="en-US" sz="900" b="1" dirty="0">
                  <a:solidFill>
                    <a:schemeClr val="bg2">
                      <a:lumMod val="25000"/>
                    </a:schemeClr>
                  </a:solidFill>
                  <a:latin typeface="Calibri"/>
                </a:rPr>
                <a:t>Angel Network:</a:t>
              </a:r>
              <a:br>
                <a:rPr lang="en-US" sz="900" b="1" dirty="0">
                  <a:solidFill>
                    <a:schemeClr val="bg2">
                      <a:lumMod val="25000"/>
                    </a:schemeClr>
                  </a:solidFill>
                  <a:latin typeface="Calibri"/>
                </a:rPr>
              </a:br>
              <a:r>
                <a:rPr lang="en-US" sz="900" dirty="0">
                  <a:solidFill>
                    <a:schemeClr val="bg2">
                      <a:lumMod val="25000"/>
                    </a:schemeClr>
                  </a:solidFill>
                </a:rPr>
                <a:t>-</a:t>
              </a:r>
              <a:r>
                <a:rPr lang="en-US" sz="900" b="1" dirty="0">
                  <a:solidFill>
                    <a:schemeClr val="bg2">
                      <a:lumMod val="25000"/>
                    </a:schemeClr>
                  </a:solidFill>
                  <a:latin typeface="Calibri"/>
                </a:rPr>
                <a:t> </a:t>
              </a:r>
              <a:r>
                <a:rPr lang="en-US" sz="900" dirty="0">
                  <a:solidFill>
                    <a:schemeClr val="bg2">
                      <a:lumMod val="25000"/>
                    </a:schemeClr>
                  </a:solidFill>
                  <a:latin typeface="Calibri"/>
                </a:rPr>
                <a:t># meetings w/ investors;</a:t>
              </a:r>
              <a:br>
                <a:rPr lang="en-US" sz="900" dirty="0">
                  <a:solidFill>
                    <a:schemeClr val="bg2">
                      <a:lumMod val="25000"/>
                    </a:schemeClr>
                  </a:solidFill>
                  <a:latin typeface="Calibri"/>
                </a:rPr>
              </a:br>
              <a:r>
                <a:rPr lang="en-US" sz="900" dirty="0">
                  <a:solidFill>
                    <a:schemeClr val="bg2">
                      <a:lumMod val="25000"/>
                    </a:schemeClr>
                  </a:solidFill>
                  <a:latin typeface="Calibri"/>
                </a:rPr>
                <a:t>- # outreach events;</a:t>
              </a:r>
              <a:br>
                <a:rPr lang="en-US" sz="900" dirty="0">
                  <a:solidFill>
                    <a:schemeClr val="bg2">
                      <a:lumMod val="25000"/>
                    </a:schemeClr>
                  </a:solidFill>
                  <a:latin typeface="Calibri"/>
                </a:rPr>
              </a:br>
              <a:r>
                <a:rPr lang="en-US" sz="900" dirty="0">
                  <a:solidFill>
                    <a:schemeClr val="bg2">
                      <a:lumMod val="25000"/>
                    </a:schemeClr>
                  </a:solidFill>
                  <a:latin typeface="Calibri"/>
                </a:rPr>
                <a:t>- #workshops/</a:t>
              </a:r>
              <a:br>
                <a:rPr lang="en-US" sz="900" dirty="0">
                  <a:solidFill>
                    <a:schemeClr val="bg2">
                      <a:lumMod val="25000"/>
                    </a:schemeClr>
                  </a:solidFill>
                  <a:latin typeface="Calibri"/>
                </a:rPr>
              </a:br>
              <a:r>
                <a:rPr lang="en-US" sz="900" dirty="0">
                  <a:solidFill>
                    <a:schemeClr val="bg2">
                      <a:lumMod val="25000"/>
                    </a:schemeClr>
                  </a:solidFill>
                  <a:latin typeface="Calibri"/>
                </a:rPr>
                <a:t>networking/bootcamps </a:t>
              </a:r>
            </a:p>
            <a:p>
              <a:r>
                <a:rPr lang="en-US" sz="900" dirty="0">
                  <a:solidFill>
                    <a:schemeClr val="bg2">
                      <a:lumMod val="25000"/>
                    </a:schemeClr>
                  </a:solidFill>
                  <a:latin typeface="Calibri"/>
                </a:rPr>
                <a:t>- # of participants</a:t>
              </a:r>
            </a:p>
            <a:p>
              <a:endParaRPr lang="en-US" sz="900" dirty="0">
                <a:solidFill>
                  <a:schemeClr val="tx2"/>
                </a:solidFill>
                <a:latin typeface="Calibri"/>
              </a:endParaRPr>
            </a:p>
            <a:p>
              <a:r>
                <a:rPr lang="en-US" sz="900" b="1" dirty="0">
                  <a:solidFill>
                    <a:schemeClr val="tx2"/>
                  </a:solidFill>
                  <a:latin typeface="Calibri"/>
                </a:rPr>
                <a:t> </a:t>
              </a:r>
            </a:p>
          </p:txBody>
        </p:sp>
        <p:sp>
          <p:nvSpPr>
            <p:cNvPr id="2" name="TextBox 1">
              <a:extLst>
                <a:ext uri="{FF2B5EF4-FFF2-40B4-BE49-F238E27FC236}">
                  <a16:creationId xmlns:a16="http://schemas.microsoft.com/office/drawing/2014/main" id="{78C13DAA-279D-4000-B88F-7C852F3DA858}"/>
                </a:ext>
              </a:extLst>
            </p:cNvPr>
            <p:cNvSpPr txBox="1"/>
            <p:nvPr/>
          </p:nvSpPr>
          <p:spPr>
            <a:xfrm>
              <a:off x="2508460" y="1085005"/>
              <a:ext cx="2135643" cy="307777"/>
            </a:xfrm>
            <a:prstGeom prst="rect">
              <a:avLst/>
            </a:prstGeom>
            <a:noFill/>
          </p:spPr>
          <p:txBody>
            <a:bodyPr wrap="square" rtlCol="0">
              <a:spAutoFit/>
            </a:bodyPr>
            <a:lstStyle/>
            <a:p>
              <a:r>
                <a:rPr lang="en-US" sz="1400" b="1" dirty="0">
                  <a:solidFill>
                    <a:schemeClr val="bg2">
                      <a:lumMod val="25000"/>
                    </a:schemeClr>
                  </a:solidFill>
                  <a:latin typeface="+mj-lt"/>
                </a:rPr>
                <a:t>General Information</a:t>
              </a:r>
            </a:p>
          </p:txBody>
        </p:sp>
        <p:sp>
          <p:nvSpPr>
            <p:cNvPr id="3" name="TextBox 2">
              <a:extLst>
                <a:ext uri="{FF2B5EF4-FFF2-40B4-BE49-F238E27FC236}">
                  <a16:creationId xmlns:a16="http://schemas.microsoft.com/office/drawing/2014/main" id="{1514FBBF-E40C-458D-9FE1-E2749E8D57F6}"/>
                </a:ext>
              </a:extLst>
            </p:cNvPr>
            <p:cNvSpPr txBox="1"/>
            <p:nvPr/>
          </p:nvSpPr>
          <p:spPr>
            <a:xfrm>
              <a:off x="2508460" y="1325998"/>
              <a:ext cx="2182235" cy="253916"/>
            </a:xfrm>
            <a:prstGeom prst="rect">
              <a:avLst/>
            </a:prstGeom>
            <a:noFill/>
          </p:spPr>
          <p:txBody>
            <a:bodyPr wrap="square" rtlCol="0">
              <a:spAutoFit/>
            </a:bodyPr>
            <a:lstStyle/>
            <a:p>
              <a:r>
                <a:rPr lang="en-US" sz="1000" dirty="0">
                  <a:solidFill>
                    <a:schemeClr val="bg2">
                      <a:lumMod val="25000"/>
                    </a:schemeClr>
                  </a:solidFill>
                  <a:latin typeface="+mj-lt"/>
                </a:rPr>
                <a:t>Grant Number/Target Beneficiary</a:t>
              </a:r>
            </a:p>
          </p:txBody>
        </p:sp>
      </p:grpSp>
    </p:spTree>
    <p:extLst>
      <p:ext uri="{BB962C8B-B14F-4D97-AF65-F5344CB8AC3E}">
        <p14:creationId xmlns:p14="http://schemas.microsoft.com/office/powerpoint/2010/main" val="311215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56053C-B4D3-4BEA-BF83-06DEF59F54E2}"/>
              </a:ext>
            </a:extLst>
          </p:cNvPr>
          <p:cNvSpPr/>
          <p:nvPr/>
        </p:nvSpPr>
        <p:spPr>
          <a:xfrm>
            <a:off x="6991968" y="1098751"/>
            <a:ext cx="2023798" cy="2721919"/>
          </a:xfrm>
          <a:prstGeom prst="rect">
            <a:avLst/>
          </a:prstGeom>
          <a:solidFill>
            <a:srgbClr val="FFFFFF">
              <a:alpha val="80000"/>
            </a:srgbClr>
          </a:solidFill>
          <a:ln w="127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49" name="TextBox 48">
            <a:extLst>
              <a:ext uri="{FF2B5EF4-FFF2-40B4-BE49-F238E27FC236}">
                <a16:creationId xmlns:a16="http://schemas.microsoft.com/office/drawing/2014/main" id="{E8DCCF42-B34E-4CA5-853B-40FDAE2AEB88}"/>
              </a:ext>
            </a:extLst>
          </p:cNvPr>
          <p:cNvSpPr txBox="1"/>
          <p:nvPr/>
        </p:nvSpPr>
        <p:spPr>
          <a:xfrm>
            <a:off x="2324350" y="271375"/>
            <a:ext cx="5677320" cy="646331"/>
          </a:xfrm>
          <a:prstGeom prst="rect">
            <a:avLst/>
          </a:prstGeom>
          <a:noFill/>
        </p:spPr>
        <p:txBody>
          <a:bodyPr wrap="square" rtlCol="0">
            <a:spAutoFit/>
          </a:bodyPr>
          <a:lstStyle/>
          <a:p>
            <a:pPr algn="ctr"/>
            <a:r>
              <a:rPr lang="en-US" dirty="0">
                <a:solidFill>
                  <a:srgbClr val="002060"/>
                </a:solidFill>
                <a:latin typeface="Calibri Light" panose="020F0302020204030204" pitchFamily="34" charset="0"/>
                <a:cs typeface="Calibri Light" panose="020F0302020204030204" pitchFamily="34" charset="0"/>
              </a:rPr>
              <a:t>The </a:t>
            </a:r>
            <a:r>
              <a:rPr lang="en-US" b="1" dirty="0">
                <a:solidFill>
                  <a:srgbClr val="002060"/>
                </a:solidFill>
                <a:latin typeface="Calibri Light" panose="020F0302020204030204" pitchFamily="34" charset="0"/>
                <a:cs typeface="Calibri Light" panose="020F0302020204030204" pitchFamily="34" charset="0"/>
              </a:rPr>
              <a:t>NEW</a:t>
            </a:r>
            <a:r>
              <a:rPr lang="en-US" dirty="0">
                <a:solidFill>
                  <a:srgbClr val="002060"/>
                </a:solidFill>
                <a:latin typeface="Calibri Light" panose="020F0302020204030204" pitchFamily="34" charset="0"/>
                <a:cs typeface="Calibri Light" panose="020F0302020204030204" pitchFamily="34" charset="0"/>
              </a:rPr>
              <a:t> ED-917: Annual Outcomes Questionnaire for the Grantees serving clients</a:t>
            </a:r>
          </a:p>
        </p:txBody>
      </p:sp>
      <p:grpSp>
        <p:nvGrpSpPr>
          <p:cNvPr id="3" name="Group 2">
            <a:extLst>
              <a:ext uri="{FF2B5EF4-FFF2-40B4-BE49-F238E27FC236}">
                <a16:creationId xmlns:a16="http://schemas.microsoft.com/office/drawing/2014/main" id="{B7CE0450-3C6B-40A1-B0E2-D636A6CB56DD}"/>
              </a:ext>
            </a:extLst>
          </p:cNvPr>
          <p:cNvGrpSpPr/>
          <p:nvPr/>
        </p:nvGrpSpPr>
        <p:grpSpPr>
          <a:xfrm>
            <a:off x="76958" y="1139026"/>
            <a:ext cx="8938809" cy="3925102"/>
            <a:chOff x="76958" y="1139026"/>
            <a:chExt cx="8938809" cy="3925102"/>
          </a:xfrm>
        </p:grpSpPr>
        <p:sp>
          <p:nvSpPr>
            <p:cNvPr id="4" name="Rounded Rectangle 3"/>
            <p:cNvSpPr/>
            <p:nvPr/>
          </p:nvSpPr>
          <p:spPr>
            <a:xfrm>
              <a:off x="126521" y="2431587"/>
              <a:ext cx="3647456" cy="775908"/>
            </a:xfrm>
            <a:prstGeom prst="roundRect">
              <a:avLst/>
            </a:prstGeom>
            <a:noFill/>
            <a:ln w="19050"/>
          </p:spPr>
          <p:style>
            <a:lnRef idx="2">
              <a:schemeClr val="accent3"/>
            </a:lnRef>
            <a:fillRef idx="1">
              <a:schemeClr val="lt1"/>
            </a:fillRef>
            <a:effectRef idx="0">
              <a:schemeClr val="accent3"/>
            </a:effectRef>
            <a:fontRef idx="minor">
              <a:schemeClr val="dk1"/>
            </a:fontRef>
          </p:style>
          <p:txBody>
            <a:bodyPr rtlCol="0" anchor="ctr"/>
            <a:lstStyle/>
            <a:p>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1000" b="1" dirty="0">
                <a:solidFill>
                  <a:schemeClr val="bg2">
                    <a:lumMod val="25000"/>
                  </a:schemeClr>
                </a:solidFill>
              </a:endParaRPr>
            </a:p>
            <a:p>
              <a:r>
                <a:rPr lang="en-US" sz="1000" b="1" dirty="0">
                  <a:solidFill>
                    <a:schemeClr val="bg2">
                      <a:lumMod val="25000"/>
                    </a:schemeClr>
                  </a:solidFill>
                </a:rPr>
                <a:t>Markets &amp; Business networks:</a:t>
              </a:r>
            </a:p>
            <a:p>
              <a:r>
                <a:rPr lang="en-US" sz="900" dirty="0">
                  <a:solidFill>
                    <a:schemeClr val="bg2">
                      <a:lumMod val="25000"/>
                    </a:schemeClr>
                  </a:solidFill>
                  <a:cs typeface="Calibri Light" panose="020F0302020204030204" pitchFamily="34" charset="0"/>
                </a:rPr>
                <a:t>- # of </a:t>
              </a:r>
              <a:r>
                <a:rPr lang="en-US" sz="900" b="1" dirty="0">
                  <a:solidFill>
                    <a:schemeClr val="bg2">
                      <a:lumMod val="25000"/>
                    </a:schemeClr>
                  </a:solidFill>
                  <a:cs typeface="Calibri Light" panose="020F0302020204030204" pitchFamily="34" charset="0"/>
                </a:rPr>
                <a:t>new customers gained by clients</a:t>
              </a:r>
              <a:r>
                <a:rPr lang="en-US" sz="900" dirty="0">
                  <a:solidFill>
                    <a:schemeClr val="bg2">
                      <a:lumMod val="25000"/>
                    </a:schemeClr>
                  </a:solidFill>
                  <a:cs typeface="Calibri Light" panose="020F0302020204030204" pitchFamily="34" charset="0"/>
                </a:rPr>
                <a:t>;</a:t>
              </a:r>
            </a:p>
            <a:p>
              <a:r>
                <a:rPr lang="en-US" sz="900" dirty="0">
                  <a:solidFill>
                    <a:schemeClr val="bg2">
                      <a:lumMod val="25000"/>
                    </a:schemeClr>
                  </a:solidFill>
                  <a:cs typeface="Calibri Light" panose="020F0302020204030204" pitchFamily="34" charset="0"/>
                </a:rPr>
                <a:t>- # </a:t>
              </a:r>
              <a:r>
                <a:rPr lang="en-US" sz="900" b="1" dirty="0">
                  <a:solidFill>
                    <a:schemeClr val="bg2">
                      <a:lumMod val="25000"/>
                    </a:schemeClr>
                  </a:solidFill>
                  <a:cs typeface="Calibri Light" panose="020F0302020204030204" pitchFamily="34" charset="0"/>
                </a:rPr>
                <a:t>of new professional or business partnerships formed</a:t>
              </a:r>
              <a:r>
                <a:rPr lang="en-US" sz="900" dirty="0">
                  <a:solidFill>
                    <a:schemeClr val="bg2">
                      <a:lumMod val="25000"/>
                    </a:schemeClr>
                  </a:solidFill>
                  <a:cs typeface="Calibri Light" panose="020F0302020204030204" pitchFamily="34" charset="0"/>
                </a:rPr>
                <a:t>;</a:t>
              </a:r>
            </a:p>
            <a:p>
              <a:r>
                <a:rPr lang="en-US" sz="900" dirty="0">
                  <a:solidFill>
                    <a:schemeClr val="bg2">
                      <a:lumMod val="25000"/>
                    </a:schemeClr>
                  </a:solidFill>
                  <a:cs typeface="Calibri Light" panose="020F0302020204030204" pitchFamily="34" charset="0"/>
                </a:rPr>
                <a:t>- Type of market strategies developed (e.g., e-commerce, marketing)</a:t>
              </a:r>
            </a:p>
            <a:p>
              <a:r>
                <a:rPr lang="en-US" sz="900" dirty="0">
                  <a:solidFill>
                    <a:schemeClr val="bg2">
                      <a:lumMod val="25000"/>
                    </a:schemeClr>
                  </a:solidFill>
                  <a:cs typeface="Calibri Light" panose="020F0302020204030204" pitchFamily="34" charset="0"/>
                </a:rPr>
                <a:t>- Type of international market strategies developed (e.g., exports, FDI)</a:t>
              </a:r>
              <a:br>
                <a:rPr lang="en-US" sz="900" dirty="0">
                  <a:solidFill>
                    <a:srgbClr val="002060"/>
                  </a:solidFill>
                </a:rPr>
              </a:br>
              <a:br>
                <a:rPr lang="en-US" sz="900" dirty="0">
                  <a:solidFill>
                    <a:srgbClr val="002060"/>
                  </a:solidFill>
                </a:rPr>
              </a:br>
              <a:br>
                <a:rPr lang="en-US" sz="900" b="1" dirty="0">
                  <a:solidFill>
                    <a:srgbClr val="002060"/>
                  </a:solidFill>
                </a:rPr>
              </a:br>
              <a:endParaRPr lang="en-US" sz="900" b="1" dirty="0">
                <a:solidFill>
                  <a:srgbClr val="002060"/>
                </a:solidFill>
              </a:endParaRPr>
            </a:p>
            <a:p>
              <a:endParaRPr lang="en-US" sz="900" b="1" dirty="0">
                <a:solidFill>
                  <a:srgbClr val="002060"/>
                </a:solidFill>
                <a:latin typeface="Calibri"/>
              </a:endParaRPr>
            </a:p>
          </p:txBody>
        </p:sp>
        <p:sp>
          <p:nvSpPr>
            <p:cNvPr id="5" name="Rounded Rectangle 4"/>
            <p:cNvSpPr/>
            <p:nvPr/>
          </p:nvSpPr>
          <p:spPr>
            <a:xfrm>
              <a:off x="128234" y="1643617"/>
              <a:ext cx="3645743" cy="728882"/>
            </a:xfrm>
            <a:prstGeom prst="roundRect">
              <a:avLst/>
            </a:prstGeom>
            <a:noFill/>
            <a:ln w="19050"/>
          </p:spPr>
          <p:style>
            <a:lnRef idx="2">
              <a:schemeClr val="accent6"/>
            </a:lnRef>
            <a:fillRef idx="1">
              <a:schemeClr val="lt1"/>
            </a:fillRef>
            <a:effectRef idx="0">
              <a:schemeClr val="accent6"/>
            </a:effectRef>
            <a:fontRef idx="minor">
              <a:schemeClr val="dk1"/>
            </a:fontRef>
          </p:style>
          <p:txBody>
            <a:bodyPr rtlCol="0" anchor="t"/>
            <a:lstStyle/>
            <a:p>
              <a:r>
                <a:rPr lang="en-US" sz="1000" b="1" dirty="0">
                  <a:solidFill>
                    <a:schemeClr val="bg2">
                      <a:lumMod val="25000"/>
                    </a:schemeClr>
                  </a:solidFill>
                </a:rPr>
                <a:t>Product, Production Processes &amp; Business Capacities:</a:t>
              </a:r>
            </a:p>
            <a:p>
              <a:r>
                <a:rPr lang="en-US" sz="900" dirty="0">
                  <a:solidFill>
                    <a:schemeClr val="bg2">
                      <a:lumMod val="25000"/>
                    </a:schemeClr>
                  </a:solidFill>
                </a:rPr>
                <a:t>- # of </a:t>
              </a:r>
              <a:r>
                <a:rPr lang="en-US" sz="900" b="1" dirty="0">
                  <a:solidFill>
                    <a:schemeClr val="bg2">
                      <a:lumMod val="25000"/>
                    </a:schemeClr>
                  </a:solidFill>
                </a:rPr>
                <a:t>new products </a:t>
              </a:r>
              <a:r>
                <a:rPr lang="en-US" sz="900" dirty="0">
                  <a:solidFill>
                    <a:schemeClr val="bg2">
                      <a:lumMod val="25000"/>
                    </a:schemeClr>
                  </a:solidFill>
                </a:rPr>
                <a:t>introduced by clients into the markets;</a:t>
              </a:r>
            </a:p>
            <a:p>
              <a:r>
                <a:rPr lang="en-US" sz="900" dirty="0">
                  <a:solidFill>
                    <a:schemeClr val="bg2">
                      <a:lumMod val="25000"/>
                    </a:schemeClr>
                  </a:solidFill>
                </a:rPr>
                <a:t>- Amount ($) of cost reductions from operational efficiencies;</a:t>
              </a:r>
            </a:p>
            <a:p>
              <a:r>
                <a:rPr lang="en-US" sz="900" dirty="0">
                  <a:solidFill>
                    <a:schemeClr val="bg2">
                      <a:lumMod val="25000"/>
                    </a:schemeClr>
                  </a:solidFill>
                </a:rPr>
                <a:t>- Energy and sustainability improvements</a:t>
              </a:r>
            </a:p>
            <a:p>
              <a:pPr marL="171450" indent="-171450">
                <a:buFontTx/>
                <a:buChar char="-"/>
              </a:pPr>
              <a:endParaRPr lang="en-US" sz="900" dirty="0">
                <a:solidFill>
                  <a:srgbClr val="002060"/>
                </a:solidFill>
              </a:endParaRPr>
            </a:p>
          </p:txBody>
        </p:sp>
        <p:sp>
          <p:nvSpPr>
            <p:cNvPr id="6" name="Rounded Rectangle 5"/>
            <p:cNvSpPr/>
            <p:nvPr/>
          </p:nvSpPr>
          <p:spPr>
            <a:xfrm>
              <a:off x="135319" y="3283932"/>
              <a:ext cx="3645743" cy="775908"/>
            </a:xfrm>
            <a:prstGeom prst="roundRect">
              <a:avLst/>
            </a:prstGeom>
            <a:noFill/>
            <a:ln w="19050"/>
          </p:spPr>
          <p:style>
            <a:lnRef idx="2">
              <a:schemeClr val="accent4"/>
            </a:lnRef>
            <a:fillRef idx="1">
              <a:schemeClr val="lt1"/>
            </a:fillRef>
            <a:effectRef idx="0">
              <a:schemeClr val="accent4"/>
            </a:effectRef>
            <a:fontRef idx="minor">
              <a:schemeClr val="dk1"/>
            </a:fontRef>
          </p:style>
          <p:txBody>
            <a:bodyPr rtlCol="0" anchor="ctr"/>
            <a:lstStyle/>
            <a:p>
              <a:r>
                <a:rPr lang="en-US" sz="1000" b="1" dirty="0">
                  <a:solidFill>
                    <a:schemeClr val="bg2">
                      <a:lumMod val="25000"/>
                    </a:schemeClr>
                  </a:solidFill>
                </a:rPr>
                <a:t>Innovation, Technology Transfer &amp; Commercialization: </a:t>
              </a:r>
            </a:p>
            <a:p>
              <a:r>
                <a:rPr lang="en-US" sz="900" dirty="0">
                  <a:solidFill>
                    <a:schemeClr val="bg2">
                      <a:lumMod val="25000"/>
                    </a:schemeClr>
                  </a:solidFill>
                </a:rPr>
                <a:t>- # of brought to market/</a:t>
              </a:r>
              <a:r>
                <a:rPr lang="en-US" sz="900" b="1" dirty="0">
                  <a:solidFill>
                    <a:schemeClr val="bg2">
                      <a:lumMod val="25000"/>
                    </a:schemeClr>
                  </a:solidFill>
                </a:rPr>
                <a:t>licensed technologies</a:t>
              </a:r>
              <a:r>
                <a:rPr lang="en-US" sz="900" dirty="0">
                  <a:solidFill>
                    <a:schemeClr val="bg2">
                      <a:lumMod val="25000"/>
                    </a:schemeClr>
                  </a:solidFill>
                </a:rPr>
                <a:t>; </a:t>
              </a:r>
            </a:p>
            <a:p>
              <a:r>
                <a:rPr lang="en-US" sz="900" dirty="0">
                  <a:solidFill>
                    <a:schemeClr val="bg2">
                      <a:lumMod val="25000"/>
                    </a:schemeClr>
                  </a:solidFill>
                </a:rPr>
                <a:t>- # of new patents, copyrights, and trademarks </a:t>
              </a:r>
              <a:r>
                <a:rPr lang="en-US" sz="900" b="1" dirty="0">
                  <a:solidFill>
                    <a:schemeClr val="bg2">
                      <a:lumMod val="25000"/>
                    </a:schemeClr>
                  </a:solidFill>
                </a:rPr>
                <a:t>obtained;</a:t>
              </a:r>
            </a:p>
            <a:p>
              <a:r>
                <a:rPr lang="en-US" sz="900" dirty="0">
                  <a:solidFill>
                    <a:schemeClr val="bg2">
                      <a:lumMod val="25000"/>
                    </a:schemeClr>
                  </a:solidFill>
                </a:rPr>
                <a:t>- # of new patents, copyrights, and trademarks </a:t>
              </a:r>
              <a:r>
                <a:rPr lang="en-US" sz="900" b="1" dirty="0">
                  <a:solidFill>
                    <a:schemeClr val="bg2">
                      <a:lumMod val="25000"/>
                    </a:schemeClr>
                  </a:solidFill>
                </a:rPr>
                <a:t>pending</a:t>
              </a:r>
              <a:r>
                <a:rPr lang="en-US" sz="900" dirty="0">
                  <a:solidFill>
                    <a:schemeClr val="bg2">
                      <a:lumMod val="25000"/>
                    </a:schemeClr>
                  </a:solidFill>
                </a:rPr>
                <a:t>;</a:t>
              </a:r>
            </a:p>
            <a:p>
              <a:r>
                <a:rPr lang="en-US" sz="900" dirty="0">
                  <a:solidFill>
                    <a:schemeClr val="bg2">
                      <a:lumMod val="25000"/>
                    </a:schemeClr>
                  </a:solidFill>
                </a:rPr>
                <a:t>- Optional</a:t>
              </a:r>
              <a:r>
                <a:rPr lang="en-US" sz="900" b="1" dirty="0">
                  <a:solidFill>
                    <a:schemeClr val="bg2">
                      <a:lumMod val="25000"/>
                    </a:schemeClr>
                  </a:solidFill>
                </a:rPr>
                <a:t>: technology readiness levels increase</a:t>
              </a:r>
            </a:p>
          </p:txBody>
        </p:sp>
        <p:sp>
          <p:nvSpPr>
            <p:cNvPr id="7" name="Rounded Rectangle 6"/>
            <p:cNvSpPr/>
            <p:nvPr/>
          </p:nvSpPr>
          <p:spPr>
            <a:xfrm>
              <a:off x="149387" y="4113023"/>
              <a:ext cx="3645743" cy="951105"/>
            </a:xfrm>
            <a:prstGeom prst="roundRect">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spcBef>
                  <a:spcPts val="0"/>
                </a:spcBef>
                <a:spcAft>
                  <a:spcPts val="0"/>
                </a:spcAft>
              </a:pPr>
              <a:r>
                <a:rPr lang="en-US" sz="1000" b="1" dirty="0">
                  <a:solidFill>
                    <a:schemeClr val="bg2">
                      <a:lumMod val="25000"/>
                    </a:schemeClr>
                  </a:solidFill>
                </a:rPr>
                <a:t>Financing &amp; Investment:</a:t>
              </a:r>
              <a:endParaRPr lang="en-US" sz="1000" dirty="0">
                <a:solidFill>
                  <a:schemeClr val="bg2">
                    <a:lumMod val="25000"/>
                  </a:schemeClr>
                </a:solidFill>
                <a:ea typeface="Times New Roman" panose="02020603050405020304" pitchFamily="18" charset="0"/>
              </a:endParaRPr>
            </a:p>
            <a:p>
              <a:pPr>
                <a:lnSpc>
                  <a:spcPct val="115000"/>
                </a:lnSpc>
                <a:spcBef>
                  <a:spcPts val="0"/>
                </a:spcBef>
                <a:spcAft>
                  <a:spcPts val="0"/>
                </a:spcAft>
                <a:tabLst>
                  <a:tab pos="2971800" algn="ctr"/>
                  <a:tab pos="5943600" algn="r"/>
                </a:tabLst>
              </a:pPr>
              <a:r>
                <a:rPr lang="en-US" sz="900" b="1" dirty="0">
                  <a:solidFill>
                    <a:schemeClr val="bg2">
                      <a:lumMod val="25000"/>
                    </a:schemeClr>
                  </a:solidFill>
                  <a:ea typeface="Gill Sans MT" panose="020B0502020104020203" pitchFamily="34" charset="0"/>
                  <a:cs typeface="Times New Roman" panose="02020603050405020304" pitchFamily="18" charset="0"/>
                </a:rPr>
                <a:t>- #  of seed stage deals</a:t>
              </a:r>
              <a:r>
                <a:rPr lang="en-US" sz="900" dirty="0">
                  <a:solidFill>
                    <a:schemeClr val="bg2">
                      <a:lumMod val="25000"/>
                    </a:schemeClr>
                  </a:solidFill>
                  <a:ea typeface="Gill Sans MT" panose="020B0502020104020203" pitchFamily="34" charset="0"/>
                  <a:cs typeface="Times New Roman" panose="02020603050405020304" pitchFamily="18" charset="0"/>
                </a:rPr>
                <a:t>, angel investments, &amp; early stage venture capital deals ; Sums ($) of  the deals reported (USD);</a:t>
              </a:r>
            </a:p>
            <a:p>
              <a:pPr>
                <a:lnSpc>
                  <a:spcPct val="115000"/>
                </a:lnSpc>
                <a:spcBef>
                  <a:spcPts val="0"/>
                </a:spcBef>
                <a:spcAft>
                  <a:spcPts val="0"/>
                </a:spcAft>
                <a:tabLst>
                  <a:tab pos="2971800" algn="ctr"/>
                  <a:tab pos="5943600" algn="r"/>
                </a:tabLst>
              </a:pPr>
              <a:r>
                <a:rPr lang="en-US" sz="900" dirty="0">
                  <a:solidFill>
                    <a:schemeClr val="bg2">
                      <a:lumMod val="25000"/>
                    </a:schemeClr>
                  </a:solidFill>
                  <a:ea typeface="Gill Sans MT" panose="020B0502020104020203" pitchFamily="34" charset="0"/>
                  <a:cs typeface="Times New Roman" panose="02020603050405020304" pitchFamily="18" charset="0"/>
                </a:rPr>
                <a:t>- # of companies </a:t>
              </a:r>
              <a:r>
                <a:rPr lang="en-US" sz="900" b="1" dirty="0">
                  <a:solidFill>
                    <a:schemeClr val="bg2">
                      <a:lumMod val="25000"/>
                    </a:schemeClr>
                  </a:solidFill>
                  <a:ea typeface="Gill Sans MT" panose="020B0502020104020203" pitchFamily="34" charset="0"/>
                  <a:cs typeface="Times New Roman" panose="02020603050405020304" pitchFamily="18" charset="0"/>
                </a:rPr>
                <a:t>served</a:t>
              </a:r>
              <a:r>
                <a:rPr lang="en-US" sz="900" dirty="0">
                  <a:solidFill>
                    <a:schemeClr val="bg2">
                      <a:lumMod val="25000"/>
                    </a:schemeClr>
                  </a:solidFill>
                  <a:ea typeface="Gill Sans MT" panose="020B0502020104020203" pitchFamily="34" charset="0"/>
                  <a:cs typeface="Times New Roman" panose="02020603050405020304" pitchFamily="18" charset="0"/>
                </a:rPr>
                <a:t> that experienced outcomes ( e.g., IPO)</a:t>
              </a:r>
            </a:p>
            <a:p>
              <a:pPr>
                <a:lnSpc>
                  <a:spcPct val="115000"/>
                </a:lnSpc>
                <a:spcBef>
                  <a:spcPts val="0"/>
                </a:spcBef>
                <a:spcAft>
                  <a:spcPts val="0"/>
                </a:spcAft>
                <a:tabLst>
                  <a:tab pos="2971800" algn="ctr"/>
                  <a:tab pos="5943600" algn="r"/>
                </a:tabLst>
              </a:pPr>
              <a:r>
                <a:rPr lang="en-US" sz="900" dirty="0">
                  <a:solidFill>
                    <a:schemeClr val="bg2">
                      <a:lumMod val="25000"/>
                    </a:schemeClr>
                  </a:solidFill>
                  <a:ea typeface="Gill Sans MT" panose="020B0502020104020203" pitchFamily="34" charset="0"/>
                  <a:cs typeface="Times New Roman" panose="02020603050405020304" pitchFamily="18" charset="0"/>
                </a:rPr>
                <a:t>- # and </a:t>
              </a:r>
              <a:r>
                <a:rPr lang="en-US" sz="900" b="1" dirty="0">
                  <a:solidFill>
                    <a:schemeClr val="bg2">
                      <a:lumMod val="25000"/>
                    </a:schemeClr>
                  </a:solidFill>
                  <a:ea typeface="Gill Sans MT" panose="020B0502020104020203" pitchFamily="34" charset="0"/>
                  <a:cs typeface="Times New Roman" panose="02020603050405020304" pitchFamily="18" charset="0"/>
                </a:rPr>
                <a:t>amount of loans, grants, and/or contracts - non-govt. </a:t>
              </a:r>
              <a:r>
                <a:rPr lang="en-US" sz="900" dirty="0">
                  <a:solidFill>
                    <a:schemeClr val="bg2">
                      <a:lumMod val="25000"/>
                    </a:schemeClr>
                  </a:solidFill>
                  <a:ea typeface="Gill Sans MT" panose="020B0502020104020203" pitchFamily="34" charset="0"/>
                  <a:cs typeface="Times New Roman" panose="02020603050405020304" pitchFamily="18" charset="0"/>
                </a:rPr>
                <a:t>sources;</a:t>
              </a:r>
            </a:p>
            <a:p>
              <a:pPr>
                <a:lnSpc>
                  <a:spcPct val="115000"/>
                </a:lnSpc>
                <a:spcBef>
                  <a:spcPts val="0"/>
                </a:spcBef>
                <a:spcAft>
                  <a:spcPts val="0"/>
                </a:spcAft>
                <a:tabLst>
                  <a:tab pos="2971800" algn="ctr"/>
                  <a:tab pos="5943600" algn="r"/>
                </a:tabLst>
              </a:pPr>
              <a:r>
                <a:rPr lang="en-US" sz="900" dirty="0">
                  <a:solidFill>
                    <a:schemeClr val="bg2">
                      <a:lumMod val="25000"/>
                    </a:schemeClr>
                  </a:solidFill>
                  <a:ea typeface="Gill Sans MT" panose="020B0502020104020203" pitchFamily="34" charset="0"/>
                  <a:cs typeface="Times New Roman" panose="02020603050405020304" pitchFamily="18" charset="0"/>
                </a:rPr>
                <a:t>- # and amount of grants/contracts/other funding </a:t>
              </a:r>
              <a:r>
                <a:rPr lang="en-US" sz="900" b="1" dirty="0">
                  <a:solidFill>
                    <a:schemeClr val="bg2">
                      <a:lumMod val="25000"/>
                    </a:schemeClr>
                  </a:solidFill>
                  <a:ea typeface="Gill Sans MT" panose="020B0502020104020203" pitchFamily="34" charset="0"/>
                  <a:cs typeface="Times New Roman" panose="02020603050405020304" pitchFamily="18" charset="0"/>
                </a:rPr>
                <a:t>- government </a:t>
              </a:r>
              <a:endParaRPr lang="en-US" sz="900" dirty="0">
                <a:solidFill>
                  <a:schemeClr val="bg2">
                    <a:lumMod val="25000"/>
                  </a:schemeClr>
                </a:solidFill>
                <a:ea typeface="Gill Sans MT" panose="020B0502020104020203" pitchFamily="34" charset="0"/>
                <a:cs typeface="Times New Roman" panose="02020603050405020304" pitchFamily="18" charset="0"/>
              </a:endParaRPr>
            </a:p>
          </p:txBody>
        </p:sp>
        <p:sp>
          <p:nvSpPr>
            <p:cNvPr id="9" name="Rounded Rectangle 8"/>
            <p:cNvSpPr/>
            <p:nvPr/>
          </p:nvSpPr>
          <p:spPr>
            <a:xfrm>
              <a:off x="3929921" y="3151762"/>
              <a:ext cx="2814008" cy="1912366"/>
            </a:xfrm>
            <a:prstGeom prst="round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5000"/>
                </a:lnSpc>
                <a:spcBef>
                  <a:spcPts val="0"/>
                </a:spcBef>
                <a:spcAft>
                  <a:spcPts val="0"/>
                </a:spcAft>
              </a:pPr>
              <a:endParaRPr lang="en-US" sz="1000" b="1" dirty="0">
                <a:solidFill>
                  <a:schemeClr val="bg2">
                    <a:lumMod val="25000"/>
                  </a:schemeClr>
                </a:solidFill>
              </a:endParaRPr>
            </a:p>
            <a:p>
              <a:pPr>
                <a:lnSpc>
                  <a:spcPct val="115000"/>
                </a:lnSpc>
                <a:spcBef>
                  <a:spcPts val="0"/>
                </a:spcBef>
                <a:spcAft>
                  <a:spcPts val="0"/>
                </a:spcAft>
              </a:pPr>
              <a:r>
                <a:rPr lang="en-US" sz="1000" b="1" dirty="0">
                  <a:solidFill>
                    <a:schemeClr val="bg2">
                      <a:lumMod val="25000"/>
                    </a:schemeClr>
                  </a:solidFill>
                </a:rPr>
                <a:t>Organizational Capacity:</a:t>
              </a:r>
            </a:p>
            <a:p>
              <a:pPr>
                <a:lnSpc>
                  <a:spcPct val="115000"/>
                </a:lnSpc>
                <a:spcBef>
                  <a:spcPts val="0"/>
                </a:spcBef>
                <a:spcAft>
                  <a:spcPts val="0"/>
                </a:spcAft>
                <a:tabLst>
                  <a:tab pos="2971800" algn="ctr"/>
                  <a:tab pos="5943600" algn="r"/>
                </a:tabLst>
              </a:pPr>
              <a:r>
                <a:rPr lang="en-US" sz="900" dirty="0">
                  <a:solidFill>
                    <a:schemeClr val="bg2">
                      <a:lumMod val="25000"/>
                    </a:schemeClr>
                  </a:solidFill>
                  <a:ea typeface="Gill Sans MT" panose="020B0502020104020203" pitchFamily="34" charset="0"/>
                  <a:cs typeface="Times New Roman" panose="02020603050405020304" pitchFamily="18" charset="0"/>
                </a:rPr>
                <a:t>- </a:t>
              </a:r>
              <a:r>
                <a:rPr lang="en-US" sz="900" dirty="0">
                  <a:solidFill>
                    <a:schemeClr val="bg2">
                      <a:lumMod val="25000"/>
                    </a:schemeClr>
                  </a:solidFill>
                </a:rPr>
                <a:t>Type of organizational strategy/planning tools </a:t>
              </a:r>
              <a:r>
                <a:rPr lang="en-US" sz="900" b="1" dirty="0">
                  <a:solidFill>
                    <a:schemeClr val="bg2">
                      <a:lumMod val="25000"/>
                    </a:schemeClr>
                  </a:solidFill>
                </a:rPr>
                <a:t>created by clients </a:t>
              </a:r>
              <a:r>
                <a:rPr lang="en-US" sz="900" dirty="0">
                  <a:solidFill>
                    <a:schemeClr val="bg2">
                      <a:lumMod val="25000"/>
                    </a:schemeClr>
                  </a:solidFill>
                </a:rPr>
                <a:t>(e.g., post-disaster recovery)</a:t>
              </a:r>
            </a:p>
            <a:p>
              <a:pPr>
                <a:lnSpc>
                  <a:spcPct val="115000"/>
                </a:lnSpc>
                <a:spcBef>
                  <a:spcPts val="0"/>
                </a:spcBef>
                <a:spcAft>
                  <a:spcPts val="0"/>
                </a:spcAft>
                <a:tabLst>
                  <a:tab pos="2971800" algn="ctr"/>
                  <a:tab pos="5943600" algn="r"/>
                </a:tabLst>
              </a:pPr>
              <a:r>
                <a:rPr lang="en-US" sz="900" dirty="0">
                  <a:solidFill>
                    <a:schemeClr val="bg2">
                      <a:lumMod val="25000"/>
                    </a:schemeClr>
                  </a:solidFill>
                </a:rPr>
                <a:t>- Type of strategies for building regional economic resilience (e.g., industry diversification)</a:t>
              </a:r>
            </a:p>
            <a:p>
              <a:pPr>
                <a:lnSpc>
                  <a:spcPct val="115000"/>
                </a:lnSpc>
                <a:spcBef>
                  <a:spcPts val="0"/>
                </a:spcBef>
                <a:spcAft>
                  <a:spcPts val="0"/>
                </a:spcAft>
                <a:tabLst>
                  <a:tab pos="2971800" algn="ctr"/>
                  <a:tab pos="5943600" algn="r"/>
                </a:tabLst>
              </a:pPr>
              <a:r>
                <a:rPr lang="en-US" sz="900" dirty="0">
                  <a:solidFill>
                    <a:schemeClr val="bg2">
                      <a:lumMod val="25000"/>
                    </a:schemeClr>
                  </a:solidFill>
                </a:rPr>
                <a:t>- # of clients applying for non-govt. grant for econ. </a:t>
              </a:r>
              <a:r>
                <a:rPr lang="en-US" sz="900" dirty="0" err="1">
                  <a:solidFill>
                    <a:schemeClr val="bg2">
                      <a:lumMod val="25000"/>
                    </a:schemeClr>
                  </a:solidFill>
                </a:rPr>
                <a:t>devt</a:t>
              </a:r>
              <a:r>
                <a:rPr lang="en-US" sz="900" dirty="0">
                  <a:solidFill>
                    <a:schemeClr val="bg2">
                      <a:lumMod val="25000"/>
                    </a:schemeClr>
                  </a:solidFill>
                </a:rPr>
                <a:t>. &amp; </a:t>
              </a:r>
              <a:r>
                <a:rPr lang="en-US" sz="900" b="1" dirty="0">
                  <a:solidFill>
                    <a:schemeClr val="bg2">
                      <a:lumMod val="25000"/>
                    </a:schemeClr>
                  </a:solidFill>
                </a:rPr>
                <a:t>amount secured</a:t>
              </a:r>
              <a:r>
                <a:rPr lang="en-US" sz="900" dirty="0">
                  <a:solidFill>
                    <a:schemeClr val="bg2">
                      <a:lumMod val="25000"/>
                    </a:schemeClr>
                  </a:solidFill>
                </a:rPr>
                <a:t>; </a:t>
              </a:r>
            </a:p>
            <a:p>
              <a:pPr>
                <a:lnSpc>
                  <a:spcPct val="115000"/>
                </a:lnSpc>
                <a:spcBef>
                  <a:spcPts val="0"/>
                </a:spcBef>
                <a:spcAft>
                  <a:spcPts val="0"/>
                </a:spcAft>
                <a:tabLst>
                  <a:tab pos="2971800" algn="ctr"/>
                  <a:tab pos="5943600" algn="r"/>
                </a:tabLst>
              </a:pPr>
              <a:r>
                <a:rPr lang="en-US" sz="900" dirty="0">
                  <a:solidFill>
                    <a:schemeClr val="bg2">
                      <a:lumMod val="25000"/>
                    </a:schemeClr>
                  </a:solidFill>
                </a:rPr>
                <a:t>- # of clients applying for govt. grant for econ. </a:t>
              </a:r>
              <a:r>
                <a:rPr lang="en-US" sz="900" dirty="0" err="1">
                  <a:solidFill>
                    <a:schemeClr val="bg2">
                      <a:lumMod val="25000"/>
                    </a:schemeClr>
                  </a:solidFill>
                </a:rPr>
                <a:t>devt</a:t>
              </a:r>
              <a:r>
                <a:rPr lang="en-US" sz="900" dirty="0">
                  <a:solidFill>
                    <a:schemeClr val="bg2">
                      <a:lumMod val="25000"/>
                    </a:schemeClr>
                  </a:solidFill>
                </a:rPr>
                <a:t>. &amp; </a:t>
              </a:r>
              <a:r>
                <a:rPr lang="en-US" sz="900" b="1" dirty="0">
                  <a:solidFill>
                    <a:schemeClr val="bg2">
                      <a:lumMod val="25000"/>
                    </a:schemeClr>
                  </a:solidFill>
                </a:rPr>
                <a:t>amount secured</a:t>
              </a:r>
              <a:r>
                <a:rPr lang="en-US" sz="900" dirty="0">
                  <a:solidFill>
                    <a:schemeClr val="bg2">
                      <a:lumMod val="25000"/>
                    </a:schemeClr>
                  </a:solidFill>
                </a:rPr>
                <a:t>;</a:t>
              </a:r>
              <a:br>
                <a:rPr lang="en-US" sz="900" dirty="0">
                  <a:solidFill>
                    <a:schemeClr val="bg2">
                      <a:lumMod val="25000"/>
                    </a:schemeClr>
                  </a:solidFill>
                </a:rPr>
              </a:br>
              <a:r>
                <a:rPr lang="en-US" sz="900" dirty="0">
                  <a:solidFill>
                    <a:schemeClr val="bg2">
                      <a:lumMod val="25000"/>
                    </a:schemeClr>
                  </a:solidFill>
                </a:rPr>
                <a:t>- Type of projects under the secured funding.</a:t>
              </a:r>
            </a:p>
            <a:p>
              <a:pPr marL="171450" indent="-171450">
                <a:lnSpc>
                  <a:spcPct val="115000"/>
                </a:lnSpc>
                <a:spcBef>
                  <a:spcPts val="0"/>
                </a:spcBef>
                <a:spcAft>
                  <a:spcPts val="0"/>
                </a:spcAft>
                <a:buFontTx/>
                <a:buChar char="-"/>
                <a:tabLst>
                  <a:tab pos="2971800" algn="ctr"/>
                  <a:tab pos="5943600" algn="r"/>
                </a:tabLst>
              </a:pPr>
              <a:endParaRPr lang="en-US" sz="900" dirty="0">
                <a:solidFill>
                  <a:srgbClr val="002060"/>
                </a:solidFill>
              </a:endParaRPr>
            </a:p>
          </p:txBody>
        </p:sp>
        <p:sp>
          <p:nvSpPr>
            <p:cNvPr id="10" name="Rounded Rectangle 9"/>
            <p:cNvSpPr/>
            <p:nvPr/>
          </p:nvSpPr>
          <p:spPr>
            <a:xfrm>
              <a:off x="76958" y="1139026"/>
              <a:ext cx="6682362" cy="4267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25000" lnSpcReduction="20000"/>
            </a:bodyPr>
            <a:lstStyle/>
            <a:p>
              <a:pPr algn="ctr"/>
              <a:r>
                <a:rPr lang="en-US" sz="4800" b="1" dirty="0">
                  <a:solidFill>
                    <a:schemeClr val="bg2">
                      <a:lumMod val="25000"/>
                    </a:schemeClr>
                  </a:solidFill>
                </a:rPr>
                <a:t>General Information</a:t>
              </a:r>
              <a:br>
                <a:rPr lang="en-US" sz="4000" b="1" dirty="0">
                  <a:solidFill>
                    <a:schemeClr val="bg2">
                      <a:lumMod val="25000"/>
                    </a:schemeClr>
                  </a:solidFill>
                </a:rPr>
              </a:br>
              <a:r>
                <a:rPr lang="en-US" sz="3600" dirty="0">
                  <a:solidFill>
                    <a:schemeClr val="bg2">
                      <a:lumMod val="25000"/>
                    </a:schemeClr>
                  </a:solidFill>
                </a:rPr>
                <a:t>EDA Grant Number </a:t>
              </a:r>
              <a:br>
                <a:rPr lang="en-US" sz="3600" dirty="0">
                  <a:solidFill>
                    <a:schemeClr val="bg2">
                      <a:lumMod val="25000"/>
                    </a:schemeClr>
                  </a:solidFill>
                </a:rPr>
              </a:br>
              <a:r>
                <a:rPr lang="en-US" sz="3600" dirty="0">
                  <a:solidFill>
                    <a:schemeClr val="bg2">
                      <a:lumMod val="25000"/>
                    </a:schemeClr>
                  </a:solidFill>
                </a:rPr>
                <a:t> Number of beneficiaries/clients served over the past year </a:t>
              </a:r>
              <a:br>
                <a:rPr lang="en-US" sz="3600" b="1" dirty="0">
                  <a:solidFill>
                    <a:srgbClr val="002060"/>
                  </a:solidFill>
                </a:rPr>
              </a:br>
              <a:br>
                <a:rPr lang="en-US" sz="3600" b="1" dirty="0">
                  <a:solidFill>
                    <a:srgbClr val="002060"/>
                  </a:solidFill>
                </a:rPr>
              </a:br>
              <a:endParaRPr lang="en-US" sz="3600" b="1" dirty="0">
                <a:solidFill>
                  <a:srgbClr val="002060"/>
                </a:solidFill>
              </a:endParaRPr>
            </a:p>
            <a:p>
              <a:endParaRPr lang="en-US" sz="1100" b="1" dirty="0">
                <a:solidFill>
                  <a:srgbClr val="002060"/>
                </a:solidFill>
              </a:endParaRPr>
            </a:p>
            <a:p>
              <a:pPr algn="ctr"/>
              <a:endParaRPr lang="en-US" sz="1100" b="1" dirty="0">
                <a:solidFill>
                  <a:srgbClr val="002060"/>
                </a:solidFill>
              </a:endParaRPr>
            </a:p>
            <a:p>
              <a:pPr algn="ctr"/>
              <a:endParaRPr lang="en-US" sz="1100" b="1" dirty="0">
                <a:solidFill>
                  <a:srgbClr val="002060"/>
                </a:solidFill>
              </a:endParaRPr>
            </a:p>
          </p:txBody>
        </p:sp>
        <p:cxnSp>
          <p:nvCxnSpPr>
            <p:cNvPr id="44" name="Straight Arrow Connector 43">
              <a:extLst>
                <a:ext uri="{FF2B5EF4-FFF2-40B4-BE49-F238E27FC236}">
                  <a16:creationId xmlns:a16="http://schemas.microsoft.com/office/drawing/2014/main" id="{DEAD7721-D0CF-4AD9-8C12-35C5FDB384EA}"/>
                </a:ext>
              </a:extLst>
            </p:cNvPr>
            <p:cNvCxnSpPr>
              <a:cxnSpLocks/>
            </p:cNvCxnSpPr>
            <p:nvPr/>
          </p:nvCxnSpPr>
          <p:spPr>
            <a:xfrm>
              <a:off x="6787386" y="1327693"/>
              <a:ext cx="283276" cy="0"/>
            </a:xfrm>
            <a:prstGeom prst="straightConnector1">
              <a:avLst/>
            </a:prstGeom>
            <a:ln w="38100">
              <a:solidFill>
                <a:srgbClr val="E658E9"/>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Rounded Rectangle 3">
              <a:extLst>
                <a:ext uri="{FF2B5EF4-FFF2-40B4-BE49-F238E27FC236}">
                  <a16:creationId xmlns:a16="http://schemas.microsoft.com/office/drawing/2014/main" id="{615B06E1-F117-4448-91FC-B0947A912E2F}"/>
                </a:ext>
              </a:extLst>
            </p:cNvPr>
            <p:cNvSpPr/>
            <p:nvPr/>
          </p:nvSpPr>
          <p:spPr>
            <a:xfrm>
              <a:off x="7082291" y="1169192"/>
              <a:ext cx="1848486" cy="258103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050" b="1" dirty="0">
                  <a:solidFill>
                    <a:schemeClr val="bg2">
                      <a:lumMod val="25000"/>
                    </a:schemeClr>
                  </a:solidFill>
                </a:rPr>
                <a:t>Jobs, Private Investment, Revenue and New Firms Outcomes:</a:t>
              </a:r>
            </a:p>
            <a:p>
              <a:pPr marL="171450" indent="-171450">
                <a:buFont typeface="Arial" panose="020B0604020202020204" pitchFamily="34" charset="0"/>
                <a:buChar char="•"/>
              </a:pPr>
              <a:r>
                <a:rPr lang="en-US" sz="1000" dirty="0">
                  <a:solidFill>
                    <a:schemeClr val="bg2">
                      <a:lumMod val="25000"/>
                    </a:schemeClr>
                  </a:solidFill>
                </a:rPr>
                <a:t>Private Investment leveraged by clients;</a:t>
              </a:r>
            </a:p>
            <a:p>
              <a:pPr marL="171450" indent="-171450">
                <a:buFont typeface="Arial" panose="020B0604020202020204" pitchFamily="34" charset="0"/>
                <a:buChar char="•"/>
              </a:pPr>
              <a:r>
                <a:rPr lang="en-US" sz="1000" dirty="0">
                  <a:solidFill>
                    <a:schemeClr val="bg2">
                      <a:lumMod val="25000"/>
                    </a:schemeClr>
                  </a:solidFill>
                </a:rPr>
                <a:t>Changes in operating revenue reported by clients;</a:t>
              </a:r>
            </a:p>
            <a:p>
              <a:pPr marL="171450" indent="-171450">
                <a:buFont typeface="Arial" panose="020B0604020202020204" pitchFamily="34" charset="0"/>
                <a:buChar char="•"/>
              </a:pPr>
              <a:r>
                <a:rPr lang="en-US" sz="1000" dirty="0">
                  <a:solidFill>
                    <a:schemeClr val="bg2">
                      <a:lumMod val="25000"/>
                    </a:schemeClr>
                  </a:solidFill>
                </a:rPr>
                <a:t>#  and characteristics (size &amp; NAICS) of new firms created; </a:t>
              </a:r>
            </a:p>
            <a:p>
              <a:pPr marL="171450" indent="-171450">
                <a:buFont typeface="Arial" panose="020B0604020202020204" pitchFamily="34" charset="0"/>
                <a:buChar char="•"/>
              </a:pPr>
              <a:r>
                <a:rPr lang="en-US" sz="1000" dirty="0">
                  <a:solidFill>
                    <a:schemeClr val="bg2">
                      <a:lumMod val="25000"/>
                    </a:schemeClr>
                  </a:solidFill>
                </a:rPr>
                <a:t># of jobs created and/or retained;</a:t>
              </a:r>
            </a:p>
            <a:p>
              <a:pPr marL="171450" indent="-171450">
                <a:buFont typeface="Arial" panose="020B0604020202020204" pitchFamily="34" charset="0"/>
                <a:buChar char="•"/>
              </a:pPr>
              <a:r>
                <a:rPr lang="en-US" sz="1000" dirty="0">
                  <a:solidFill>
                    <a:schemeClr val="bg2">
                      <a:lumMod val="25000"/>
                    </a:schemeClr>
                  </a:solidFill>
                </a:rPr>
                <a:t>Average wages/income  in the reported jobs</a:t>
              </a:r>
            </a:p>
          </p:txBody>
        </p:sp>
        <p:sp>
          <p:nvSpPr>
            <p:cNvPr id="19" name="Rounded Rectangle 10">
              <a:extLst>
                <a:ext uri="{FF2B5EF4-FFF2-40B4-BE49-F238E27FC236}">
                  <a16:creationId xmlns:a16="http://schemas.microsoft.com/office/drawing/2014/main" id="{5725ECC7-3A45-46B0-B287-EEF5B438222A}"/>
                </a:ext>
              </a:extLst>
            </p:cNvPr>
            <p:cNvSpPr/>
            <p:nvPr/>
          </p:nvSpPr>
          <p:spPr>
            <a:xfrm>
              <a:off x="3929921" y="1643617"/>
              <a:ext cx="2814008" cy="1398022"/>
            </a:xfrm>
            <a:prstGeom prst="roundRect">
              <a:avLst/>
            </a:prstGeom>
            <a:noFill/>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fontAlgn="base">
                <a:spcBef>
                  <a:spcPts val="0"/>
                </a:spcBef>
                <a:spcAft>
                  <a:spcPts val="0"/>
                </a:spcAft>
              </a:pPr>
              <a:r>
                <a:rPr lang="en-US" sz="1000" b="1" dirty="0">
                  <a:solidFill>
                    <a:schemeClr val="bg2">
                      <a:lumMod val="25000"/>
                    </a:schemeClr>
                  </a:solidFill>
                </a:rPr>
                <a:t>Human Capital &amp; Workforce: </a:t>
              </a:r>
            </a:p>
            <a:p>
              <a:pPr marL="0" marR="0" fontAlgn="base">
                <a:lnSpc>
                  <a:spcPct val="115000"/>
                </a:lnSpc>
                <a:spcBef>
                  <a:spcPts val="0"/>
                </a:spcBef>
                <a:spcAft>
                  <a:spcPts val="0"/>
                </a:spcAft>
                <a:tabLst>
                  <a:tab pos="2971800" algn="ctr"/>
                  <a:tab pos="5943600" algn="r"/>
                </a:tabLst>
              </a:pPr>
              <a:r>
                <a:rPr lang="en-US" sz="900" kern="1200" dirty="0">
                  <a:solidFill>
                    <a:schemeClr val="bg2">
                      <a:lumMod val="25000"/>
                    </a:schemeClr>
                  </a:solidFill>
                  <a:effectLst/>
                  <a:latin typeface="Calibri Light" panose="020F0302020204030204" pitchFamily="34" charset="0"/>
                  <a:ea typeface="Gill Sans MT" panose="020B0502020104020203" pitchFamily="34" charset="0"/>
                  <a:cs typeface="Calibri Light" panose="020F0302020204030204" pitchFamily="34" charset="0"/>
                </a:rPr>
                <a:t>- </a:t>
              </a:r>
              <a:r>
                <a:rPr lang="en-US" sz="900" dirty="0">
                  <a:solidFill>
                    <a:schemeClr val="bg2">
                      <a:lumMod val="25000"/>
                    </a:schemeClr>
                  </a:solidFill>
                </a:rPr>
                <a:t># of clients’ employees/stakeholders new skills;</a:t>
              </a:r>
            </a:p>
            <a:p>
              <a:pPr marL="0" marR="0" fontAlgn="base">
                <a:lnSpc>
                  <a:spcPct val="115000"/>
                </a:lnSpc>
                <a:spcBef>
                  <a:spcPts val="0"/>
                </a:spcBef>
                <a:spcAft>
                  <a:spcPts val="0"/>
                </a:spcAft>
                <a:tabLst>
                  <a:tab pos="2971800" algn="ctr"/>
                  <a:tab pos="5943600" algn="r"/>
                </a:tabLst>
              </a:pPr>
              <a:r>
                <a:rPr lang="en-US" sz="900" dirty="0">
                  <a:solidFill>
                    <a:schemeClr val="bg2">
                      <a:lumMod val="25000"/>
                    </a:schemeClr>
                  </a:solidFill>
                </a:rPr>
                <a:t>- Type </a:t>
              </a:r>
              <a:r>
                <a:rPr lang="en-US" sz="900" b="1" dirty="0">
                  <a:solidFill>
                    <a:schemeClr val="bg2">
                      <a:lumMod val="25000"/>
                    </a:schemeClr>
                  </a:solidFill>
                </a:rPr>
                <a:t>of new skills required </a:t>
              </a:r>
              <a:r>
                <a:rPr lang="en-US" sz="900" dirty="0">
                  <a:solidFill>
                    <a:schemeClr val="bg2">
                      <a:lumMod val="25000"/>
                    </a:schemeClr>
                  </a:solidFill>
                </a:rPr>
                <a:t>(e.g., data analytics)</a:t>
              </a:r>
            </a:p>
            <a:p>
              <a:pPr marL="0" marR="0" fontAlgn="base">
                <a:lnSpc>
                  <a:spcPct val="115000"/>
                </a:lnSpc>
                <a:spcBef>
                  <a:spcPts val="0"/>
                </a:spcBef>
                <a:spcAft>
                  <a:spcPts val="0"/>
                </a:spcAft>
                <a:tabLst>
                  <a:tab pos="2971800" algn="ctr"/>
                  <a:tab pos="5943600" algn="r"/>
                </a:tabLst>
              </a:pPr>
              <a:r>
                <a:rPr lang="en-US" sz="900" dirty="0">
                  <a:solidFill>
                    <a:schemeClr val="bg2">
                      <a:lumMod val="25000"/>
                    </a:schemeClr>
                  </a:solidFill>
                </a:rPr>
                <a:t>- # of clients’ employees/stakeholders receiving certificates/licenses;</a:t>
              </a:r>
            </a:p>
            <a:p>
              <a:pPr marL="0" marR="0" fontAlgn="base">
                <a:lnSpc>
                  <a:spcPct val="115000"/>
                </a:lnSpc>
                <a:spcBef>
                  <a:spcPts val="0"/>
                </a:spcBef>
                <a:spcAft>
                  <a:spcPts val="0"/>
                </a:spcAft>
                <a:tabLst>
                  <a:tab pos="2971800" algn="ctr"/>
                  <a:tab pos="5943600" algn="r"/>
                </a:tabLst>
              </a:pPr>
              <a:r>
                <a:rPr lang="en-US" sz="900" dirty="0">
                  <a:solidFill>
                    <a:schemeClr val="bg2">
                      <a:lumMod val="25000"/>
                    </a:schemeClr>
                  </a:solidFill>
                </a:rPr>
                <a:t>- Type of </a:t>
              </a:r>
              <a:r>
                <a:rPr lang="en-US" sz="900" b="1" dirty="0">
                  <a:solidFill>
                    <a:schemeClr val="bg2">
                      <a:lumMod val="25000"/>
                    </a:schemeClr>
                  </a:solidFill>
                </a:rPr>
                <a:t>outcomes from training</a:t>
              </a:r>
              <a:r>
                <a:rPr lang="en-US" sz="900" dirty="0">
                  <a:solidFill>
                    <a:schemeClr val="bg2">
                      <a:lumMod val="25000"/>
                    </a:schemeClr>
                  </a:solidFill>
                </a:rPr>
                <a:t>/skills assistance</a:t>
              </a:r>
            </a:p>
            <a:p>
              <a:pPr marL="0" marR="0" fontAlgn="base">
                <a:lnSpc>
                  <a:spcPct val="115000"/>
                </a:lnSpc>
                <a:spcBef>
                  <a:spcPts val="0"/>
                </a:spcBef>
                <a:spcAft>
                  <a:spcPts val="0"/>
                </a:spcAft>
                <a:tabLst>
                  <a:tab pos="2971800" algn="ctr"/>
                  <a:tab pos="5943600" algn="r"/>
                </a:tabLst>
              </a:pPr>
              <a:r>
                <a:rPr lang="en-US" sz="900" dirty="0">
                  <a:solidFill>
                    <a:schemeClr val="bg2">
                      <a:lumMod val="25000"/>
                    </a:schemeClr>
                  </a:solidFill>
                </a:rPr>
                <a:t>- New hiring activities (contractors, consultants).</a:t>
              </a:r>
            </a:p>
          </p:txBody>
        </p:sp>
        <p:sp>
          <p:nvSpPr>
            <p:cNvPr id="23" name="Rounded Rectangle 4">
              <a:extLst>
                <a:ext uri="{FF2B5EF4-FFF2-40B4-BE49-F238E27FC236}">
                  <a16:creationId xmlns:a16="http://schemas.microsoft.com/office/drawing/2014/main" id="{1F27864D-1F4D-4F9C-857A-C4FFA3FD8D8F}"/>
                </a:ext>
              </a:extLst>
            </p:cNvPr>
            <p:cNvSpPr/>
            <p:nvPr/>
          </p:nvSpPr>
          <p:spPr>
            <a:xfrm>
              <a:off x="6991969" y="4000257"/>
              <a:ext cx="2023798" cy="1019379"/>
            </a:xfrm>
            <a:prstGeom prst="roundRect">
              <a:avLst>
                <a:gd name="adj" fmla="val 11289"/>
              </a:avLst>
            </a:prstGeom>
            <a:noFill/>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fontAlgn="base">
                <a:spcBef>
                  <a:spcPts val="0"/>
                </a:spcBef>
                <a:spcAft>
                  <a:spcPts val="0"/>
                </a:spcAft>
              </a:pPr>
              <a:r>
                <a:rPr lang="en-US" sz="1000" b="1" kern="1200" dirty="0">
                  <a:solidFill>
                    <a:schemeClr val="bg2">
                      <a:lumMod val="25000"/>
                    </a:schemeClr>
                  </a:solidFill>
                  <a:effectLst/>
                  <a:ea typeface="Times New Roman" panose="02020603050405020304" pitchFamily="18" charset="0"/>
                  <a:cs typeface="Times New Roman" panose="02020603050405020304" pitchFamily="18" charset="0"/>
                </a:rPr>
                <a:t>Organizational Capacity: CEDS</a:t>
              </a:r>
              <a:endParaRPr lang="en-US" sz="1000" dirty="0">
                <a:solidFill>
                  <a:schemeClr val="bg2">
                    <a:lumMod val="25000"/>
                  </a:schemeClr>
                </a:solidFill>
                <a:effectLst/>
                <a:ea typeface="Times New Roman" panose="02020603050405020304" pitchFamily="18" charset="0"/>
              </a:endParaRPr>
            </a:p>
            <a:p>
              <a:pPr marR="0" lvl="0" fontAlgn="base">
                <a:lnSpc>
                  <a:spcPct val="115000"/>
                </a:lnSpc>
                <a:spcBef>
                  <a:spcPts val="0"/>
                </a:spcBef>
                <a:spcAft>
                  <a:spcPts val="0"/>
                </a:spcAft>
                <a:tabLst>
                  <a:tab pos="228600" algn="l"/>
                </a:tabLst>
              </a:pPr>
              <a:r>
                <a:rPr lang="en-US" sz="900" kern="1200" dirty="0">
                  <a:solidFill>
                    <a:schemeClr val="bg2">
                      <a:lumMod val="25000"/>
                    </a:schemeClr>
                  </a:solidFill>
                  <a:effectLst/>
                  <a:ea typeface="Gill Sans MT" panose="020B0502020104020203" pitchFamily="34" charset="0"/>
                  <a:cs typeface="Times New Roman" panose="02020603050405020304" pitchFamily="18" charset="0"/>
                </a:rPr>
                <a:t>-CEDS use </a:t>
              </a:r>
              <a:r>
                <a:rPr lang="en-US" sz="900" dirty="0">
                  <a:solidFill>
                    <a:schemeClr val="bg2">
                      <a:lumMod val="25000"/>
                    </a:schemeClr>
                  </a:solidFill>
                  <a:ea typeface="Gill Sans MT" panose="020B0502020104020203" pitchFamily="34" charset="0"/>
                  <a:cs typeface="Times New Roman" panose="02020603050405020304" pitchFamily="18" charset="0"/>
                </a:rPr>
                <a:t>for </a:t>
              </a:r>
              <a:r>
                <a:rPr lang="en-US" sz="900" kern="1200" dirty="0">
                  <a:solidFill>
                    <a:schemeClr val="bg2">
                      <a:lumMod val="25000"/>
                    </a:schemeClr>
                  </a:solidFill>
                  <a:effectLst/>
                  <a:ea typeface="Gill Sans MT" panose="020B0502020104020203" pitchFamily="34" charset="0"/>
                  <a:cs typeface="Times New Roman" panose="02020603050405020304" pitchFamily="18" charset="0"/>
                </a:rPr>
                <a:t>strategies for building economic resilience;</a:t>
              </a:r>
              <a:endParaRPr lang="en-US" sz="900" dirty="0">
                <a:solidFill>
                  <a:schemeClr val="bg2">
                    <a:lumMod val="25000"/>
                  </a:schemeClr>
                </a:solidFill>
                <a:effectLst/>
                <a:ea typeface="Gill Sans MT" panose="020B0502020104020203" pitchFamily="34" charset="0"/>
                <a:cs typeface="Times New Roman" panose="02020603050405020304" pitchFamily="18" charset="0"/>
              </a:endParaRPr>
            </a:p>
            <a:p>
              <a:pPr marR="0" lvl="0" fontAlgn="base">
                <a:lnSpc>
                  <a:spcPct val="115000"/>
                </a:lnSpc>
                <a:spcBef>
                  <a:spcPts val="0"/>
                </a:spcBef>
                <a:spcAft>
                  <a:spcPts val="0"/>
                </a:spcAft>
                <a:tabLst>
                  <a:tab pos="228600" algn="l"/>
                </a:tabLst>
              </a:pPr>
              <a:r>
                <a:rPr lang="en-US" sz="900" kern="1200" dirty="0">
                  <a:solidFill>
                    <a:schemeClr val="bg2">
                      <a:lumMod val="25000"/>
                    </a:schemeClr>
                  </a:solidFill>
                  <a:effectLst/>
                  <a:ea typeface="Gill Sans MT" panose="020B0502020104020203" pitchFamily="34" charset="0"/>
                  <a:cs typeface="Times New Roman" panose="02020603050405020304" pitchFamily="18" charset="0"/>
                </a:rPr>
                <a:t>- #  and amount secured under CEDS-aligned non-govt. </a:t>
              </a:r>
              <a:r>
                <a:rPr lang="en-US" sz="900" dirty="0">
                  <a:solidFill>
                    <a:schemeClr val="bg2">
                      <a:lumMod val="25000"/>
                    </a:schemeClr>
                  </a:solidFill>
                  <a:ea typeface="Gill Sans MT" panose="020B0502020104020203" pitchFamily="34" charset="0"/>
                  <a:cs typeface="Times New Roman" panose="02020603050405020304" pitchFamily="18" charset="0"/>
                </a:rPr>
                <a:t>&amp; govt.</a:t>
              </a:r>
              <a:r>
                <a:rPr lang="en-US" sz="900" kern="1200" dirty="0">
                  <a:solidFill>
                    <a:schemeClr val="bg2">
                      <a:lumMod val="25000"/>
                    </a:schemeClr>
                  </a:solidFill>
                  <a:effectLst/>
                  <a:ea typeface="Gill Sans MT" panose="020B0502020104020203" pitchFamily="34" charset="0"/>
                  <a:cs typeface="Times New Roman" panose="02020603050405020304" pitchFamily="18" charset="0"/>
                </a:rPr>
                <a:t> econ. </a:t>
              </a:r>
              <a:r>
                <a:rPr lang="en-US" sz="900" kern="1200" dirty="0" err="1">
                  <a:solidFill>
                    <a:schemeClr val="bg2">
                      <a:lumMod val="25000"/>
                    </a:schemeClr>
                  </a:solidFill>
                  <a:effectLst/>
                  <a:ea typeface="Gill Sans MT" panose="020B0502020104020203" pitchFamily="34" charset="0"/>
                  <a:cs typeface="Times New Roman" panose="02020603050405020304" pitchFamily="18" charset="0"/>
                </a:rPr>
                <a:t>devt</a:t>
              </a:r>
              <a:r>
                <a:rPr lang="en-US" sz="900" kern="1200" dirty="0">
                  <a:solidFill>
                    <a:schemeClr val="bg2">
                      <a:lumMod val="25000"/>
                    </a:schemeClr>
                  </a:solidFill>
                  <a:effectLst/>
                  <a:ea typeface="Gill Sans MT" panose="020B0502020104020203" pitchFamily="34" charset="0"/>
                  <a:cs typeface="Times New Roman" panose="02020603050405020304" pitchFamily="18" charset="0"/>
                </a:rPr>
                <a:t>. appl.</a:t>
              </a:r>
              <a:endParaRPr lang="en-US" sz="900" dirty="0">
                <a:solidFill>
                  <a:schemeClr val="bg2">
                    <a:lumMod val="25000"/>
                  </a:schemeClr>
                </a:solidFill>
                <a:effectLst/>
                <a:ea typeface="Gill Sans MT" panose="020B0502020104020203" pitchFamily="34"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E8F79442-F579-4161-9519-D74F1FCF9F81}"/>
                </a:ext>
              </a:extLst>
            </p:cNvPr>
            <p:cNvCxnSpPr>
              <a:cxnSpLocks/>
            </p:cNvCxnSpPr>
            <p:nvPr/>
          </p:nvCxnSpPr>
          <p:spPr>
            <a:xfrm>
              <a:off x="6622711" y="4107945"/>
              <a:ext cx="334591" cy="0"/>
            </a:xfrm>
            <a:prstGeom prst="straightConnector1">
              <a:avLst/>
            </a:prstGeom>
            <a:ln w="38100">
              <a:solidFill>
                <a:srgbClr val="E658E9"/>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H="1">
              <a:off x="6631442" y="2774989"/>
              <a:ext cx="311888" cy="0"/>
            </a:xfrm>
            <a:prstGeom prst="straightConnector1">
              <a:avLst/>
            </a:prstGeom>
            <a:ln w="38100">
              <a:solidFill>
                <a:srgbClr val="E658E9"/>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9254435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EDA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A1326B6F167458AEF8FAAC882658A" ma:contentTypeVersion="6" ma:contentTypeDescription="Create a new document." ma:contentTypeScope="" ma:versionID="dd62ca2ca76d9b409f1fc4a06a8055b8">
  <xsd:schema xmlns:xsd="http://www.w3.org/2001/XMLSchema" xmlns:xs="http://www.w3.org/2001/XMLSchema" xmlns:p="http://schemas.microsoft.com/office/2006/metadata/properties" xmlns:ns3="e2d3d16d-9f26-4416-9c33-9c53dc4ef9fe" xmlns:ns4="745c7e65-57ac-4a3a-b2a9-07c4eb3b7314" targetNamespace="http://schemas.microsoft.com/office/2006/metadata/properties" ma:root="true" ma:fieldsID="8fd6032e410ed8e9975d8982325a3054" ns3:_="" ns4:_="">
    <xsd:import namespace="e2d3d16d-9f26-4416-9c33-9c53dc4ef9fe"/>
    <xsd:import namespace="745c7e65-57ac-4a3a-b2a9-07c4eb3b73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3d16d-9f26-4416-9c33-9c53dc4e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5c7e65-57ac-4a3a-b2a9-07c4eb3b73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27B0AD-9A44-4725-96CD-0C2EA252C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3d16d-9f26-4416-9c33-9c53dc4ef9fe"/>
    <ds:schemaRef ds:uri="745c7e65-57ac-4a3a-b2a9-07c4eb3b73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A2986C-1BD8-40DB-BC11-0D6211EE0347}">
  <ds:schemaRefs>
    <ds:schemaRef ds:uri="http://schemas.microsoft.com/sharepoint/v3/contenttype/forms"/>
  </ds:schemaRefs>
</ds:datastoreItem>
</file>

<file path=customXml/itemProps3.xml><?xml version="1.0" encoding="utf-8"?>
<ds:datastoreItem xmlns:ds="http://schemas.openxmlformats.org/officeDocument/2006/customXml" ds:itemID="{ABA855D8-3BBB-40CD-97CB-8AC8611A9150}">
  <ds:schemaRef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e2d3d16d-9f26-4416-9c33-9c53dc4ef9fe"/>
    <ds:schemaRef ds:uri="http://schemas.microsoft.com/office/2006/metadata/properties"/>
    <ds:schemaRef ds:uri="http://schemas.microsoft.com/office/infopath/2007/PartnerControls"/>
    <ds:schemaRef ds:uri="745c7e65-57ac-4a3a-b2a9-07c4eb3b731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2339</Words>
  <Application>Microsoft Office PowerPoint</Application>
  <PresentationFormat>On-screen Show (16:9)</PresentationFormat>
  <Paragraphs>247</Paragraphs>
  <Slides>17</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Arial</vt:lpstr>
      <vt:lpstr>Arial Narrow</vt:lpstr>
      <vt:lpstr>Calibri</vt:lpstr>
      <vt:lpstr>Calibri Light</vt:lpstr>
      <vt:lpstr>Georgia</vt:lpstr>
      <vt:lpstr>Wingdings</vt:lpstr>
      <vt:lpstr>1_Custom Design</vt:lpstr>
      <vt:lpstr>2_Custom Design</vt:lpstr>
      <vt:lpstr>3_Custom Design</vt:lpstr>
      <vt:lpstr>Custom Design</vt:lpstr>
      <vt:lpstr>1_Office Theme</vt:lpstr>
      <vt:lpstr>1_EDA_PPT_Template</vt:lpstr>
      <vt:lpstr>PowerPoint Presentation</vt:lpstr>
      <vt:lpstr>PowerPoint Presentation</vt:lpstr>
      <vt:lpstr>PowerPoint Presentation</vt:lpstr>
      <vt:lpstr>“Old” Data Collection Forms</vt:lpstr>
      <vt:lpstr>Old vs. New</vt:lpstr>
      <vt:lpstr>ED-915</vt:lpstr>
      <vt:lpstr>Economic Development Logic Model (non-infrastructure portfolio)</vt:lpstr>
      <vt:lpstr>PowerPoint Presentation</vt:lpstr>
      <vt:lpstr>PowerPoint Presentation</vt:lpstr>
      <vt:lpstr>RLF Reporting</vt:lpstr>
      <vt:lpstr>RLF Reporting</vt:lpstr>
      <vt:lpstr>        RLF Reporting</vt:lpstr>
      <vt:lpstr>    RLF Reporting</vt:lpstr>
      <vt:lpstr>PowerPoint Presentation</vt:lpstr>
      <vt:lpstr>What’s Next?</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2018-06-19T16:41:29Z</dcterms:created>
  <dcterms:modified xsi:type="dcterms:W3CDTF">2021-02-22T21:30:42Z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0x0101003A3A1326B6F167458AEF8FAAC882658A</vt:lpwstr>
  </property>
</Properties>
</file>